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1"/>
  </p:notesMasterIdLst>
  <p:sldIdLst>
    <p:sldId id="257" r:id="rId2"/>
    <p:sldId id="496" r:id="rId3"/>
    <p:sldId id="328" r:id="rId4"/>
    <p:sldId id="331" r:id="rId5"/>
    <p:sldId id="357" r:id="rId6"/>
    <p:sldId id="495" r:id="rId7"/>
    <p:sldId id="278" r:id="rId8"/>
    <p:sldId id="483" r:id="rId9"/>
    <p:sldId id="460" r:id="rId10"/>
    <p:sldId id="486" r:id="rId11"/>
    <p:sldId id="487" r:id="rId12"/>
    <p:sldId id="488" r:id="rId13"/>
    <p:sldId id="479" r:id="rId14"/>
    <p:sldId id="480" r:id="rId15"/>
    <p:sldId id="481" r:id="rId16"/>
    <p:sldId id="484" r:id="rId17"/>
    <p:sldId id="485" r:id="rId18"/>
    <p:sldId id="482" r:id="rId19"/>
    <p:sldId id="461" r:id="rId20"/>
    <p:sldId id="378" r:id="rId21"/>
    <p:sldId id="462" r:id="rId22"/>
    <p:sldId id="465" r:id="rId23"/>
    <p:sldId id="473" r:id="rId24"/>
    <p:sldId id="489" r:id="rId25"/>
    <p:sldId id="377" r:id="rId26"/>
    <p:sldId id="463" r:id="rId27"/>
    <p:sldId id="490" r:id="rId28"/>
    <p:sldId id="464" r:id="rId29"/>
    <p:sldId id="491" r:id="rId30"/>
    <p:sldId id="492" r:id="rId31"/>
    <p:sldId id="466" r:id="rId32"/>
    <p:sldId id="474" r:id="rId33"/>
    <p:sldId id="467" r:id="rId34"/>
    <p:sldId id="493" r:id="rId35"/>
    <p:sldId id="494" r:id="rId36"/>
    <p:sldId id="439" r:id="rId37"/>
    <p:sldId id="418" r:id="rId38"/>
    <p:sldId id="267" r:id="rId39"/>
    <p:sldId id="319" r:id="rId40"/>
  </p:sldIdLst>
  <p:sldSz cx="12192000" cy="6858000"/>
  <p:notesSz cx="6858000" cy="9144000"/>
  <p:embeddedFontLst>
    <p:embeddedFont>
      <p:font typeface="优设标题黑" panose="00000500000000000000" pitchFamily="2" charset="-122"/>
      <p:regular r:id="rId42"/>
    </p:embeddedFont>
    <p:embeddedFont>
      <p:font typeface="微软雅黑" panose="020B0503020204020204" pitchFamily="34" charset="-122"/>
      <p:regular r:id="rId43"/>
      <p:bold r:id="rId44"/>
    </p:embeddedFont>
    <p:embeddedFont>
      <p:font typeface="微软雅黑" panose="020B0503020204020204" pitchFamily="34" charset="-122"/>
      <p:regular r:id="rId43"/>
      <p:bold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Segoe UI Historic" panose="020B0502040204020203" pitchFamily="3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2EE9E-0571-460F-8352-20D6CC551640}">
          <p14:sldIdLst>
            <p14:sldId id="257"/>
            <p14:sldId id="496"/>
          </p14:sldIdLst>
        </p14:section>
        <p14:section name="首屏" id="{1A23F21D-9E13-4D8D-BF01-FA4656BE6E6D}">
          <p14:sldIdLst>
            <p14:sldId id="328"/>
          </p14:sldIdLst>
        </p14:section>
        <p14:section name="自我介绍" id="{166231FE-5770-4E9E-A2AE-F66924A3062F}">
          <p14:sldIdLst>
            <p14:sldId id="331"/>
          </p14:sldIdLst>
        </p14:section>
        <p14:section name="分享大纲" id="{05F591AE-37C6-44D7-B5D5-5B2F2E701E6D}">
          <p14:sldIdLst>
            <p14:sldId id="357"/>
            <p14:sldId id="495"/>
          </p14:sldIdLst>
        </p14:section>
        <p14:section name="ch1" id="{CDED221A-8C98-4581-AA83-9BB223C65A25}">
          <p14:sldIdLst>
            <p14:sldId id="278"/>
            <p14:sldId id="483"/>
            <p14:sldId id="460"/>
            <p14:sldId id="486"/>
            <p14:sldId id="487"/>
            <p14:sldId id="488"/>
            <p14:sldId id="479"/>
            <p14:sldId id="480"/>
            <p14:sldId id="481"/>
            <p14:sldId id="484"/>
            <p14:sldId id="485"/>
            <p14:sldId id="482"/>
            <p14:sldId id="461"/>
          </p14:sldIdLst>
        </p14:section>
        <p14:section name="ch2" id="{AA915A87-9C0A-4E09-BA79-0DE651E901AA}">
          <p14:sldIdLst>
            <p14:sldId id="378"/>
            <p14:sldId id="462"/>
            <p14:sldId id="465"/>
            <p14:sldId id="473"/>
            <p14:sldId id="489"/>
          </p14:sldIdLst>
        </p14:section>
        <p14:section name="ch3" id="{E58B9C04-F6A0-45D1-8D78-36C4B354908B}">
          <p14:sldIdLst>
            <p14:sldId id="377"/>
            <p14:sldId id="463"/>
            <p14:sldId id="490"/>
            <p14:sldId id="464"/>
            <p14:sldId id="491"/>
            <p14:sldId id="492"/>
          </p14:sldIdLst>
        </p14:section>
        <p14:section name="ch4" id="{C2B820EA-09C2-4A45-9D55-1974CC7F0DFC}">
          <p14:sldIdLst>
            <p14:sldId id="466"/>
            <p14:sldId id="474"/>
            <p14:sldId id="467"/>
            <p14:sldId id="493"/>
            <p14:sldId id="494"/>
          </p14:sldIdLst>
        </p14:section>
        <p14:section name="ch5" id="{8AA4D5CF-BB3F-4E16-9C9D-E771D33C1501}">
          <p14:sldIdLst>
            <p14:sldId id="439"/>
            <p14:sldId id="418"/>
          </p14:sldIdLst>
        </p14:section>
        <p14:section name="end" id="{708F5718-353B-40D5-987C-E440F5819B6B}">
          <p14:sldIdLst>
            <p14:sldId id="267"/>
          </p14:sldIdLst>
        </p14:section>
        <p14:section name="backup" id="{8D75C2CE-5164-4DBA-8C17-339A906F979F}">
          <p14:sldIdLst>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06"/>
    <p:restoredTop sz="70631"/>
  </p:normalViewPr>
  <p:slideViewPr>
    <p:cSldViewPr snapToGrid="0" snapToObjects="1">
      <p:cViewPr varScale="1">
        <p:scale>
          <a:sx n="63" d="100"/>
          <a:sy n="63" d="100"/>
        </p:scale>
        <p:origin x="13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DA891-A580-154D-A01C-3A6370C43804}"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9572235B-4C0A-0A4D-9C26-F67E16ABA790}">
      <dgm:prSet phldrT="[Text]">
        <dgm:style>
          <a:lnRef idx="3">
            <a:schemeClr val="lt1"/>
          </a:lnRef>
          <a:fillRef idx="1">
            <a:schemeClr val="accent6"/>
          </a:fillRef>
          <a:effectRef idx="1">
            <a:schemeClr val="accent6"/>
          </a:effectRef>
          <a:fontRef idx="minor">
            <a:schemeClr val="lt1"/>
          </a:fontRef>
        </dgm:style>
      </dgm:prSet>
      <dgm:spPr/>
      <dgm:t>
        <a:bodyPr/>
        <a:lstStyle/>
        <a:p>
          <a:r>
            <a:rPr lang="en-US" dirty="0">
              <a:solidFill>
                <a:schemeClr val="bg1"/>
              </a:solidFill>
            </a:rPr>
            <a:t>AOP</a:t>
          </a:r>
        </a:p>
      </dgm:t>
    </dgm:pt>
    <dgm:pt modelId="{02F60FED-5832-164E-8344-6025F4D2525D}" type="parTrans" cxnId="{A1F6D1E6-E565-CA41-B6DA-EE047242F62F}">
      <dgm:prSet/>
      <dgm:spPr/>
      <dgm:t>
        <a:bodyPr/>
        <a:lstStyle/>
        <a:p>
          <a:endParaRPr lang="en-US"/>
        </a:p>
      </dgm:t>
    </dgm:pt>
    <dgm:pt modelId="{BCC2AA3B-8FB3-3341-8503-39E56EBBBD1F}" type="sibTrans" cxnId="{A1F6D1E6-E565-CA41-B6DA-EE047242F62F}">
      <dgm:prSet/>
      <dgm:spPr/>
      <dgm:t>
        <a:bodyPr/>
        <a:lstStyle/>
        <a:p>
          <a:endParaRPr lang="en-US"/>
        </a:p>
      </dgm:t>
    </dgm:pt>
    <dgm:pt modelId="{BA17ED0C-6F5D-6B48-8158-DCE2D805235A}">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a:solidFill>
                <a:schemeClr val="bg1"/>
              </a:solidFill>
            </a:rPr>
            <a:t>Join point</a:t>
          </a:r>
        </a:p>
      </dgm:t>
    </dgm:pt>
    <dgm:pt modelId="{180543D2-95F0-2A47-A275-F7810A049014}" type="parTrans" cxnId="{FD5791FD-DBD1-6E49-9CA7-B9965A802DCA}">
      <dgm:prSet/>
      <dgm:spPr/>
      <dgm:t>
        <a:bodyPr/>
        <a:lstStyle/>
        <a:p>
          <a:endParaRPr lang="en-US"/>
        </a:p>
      </dgm:t>
    </dgm:pt>
    <dgm:pt modelId="{A42994AB-0885-3B46-A766-E60BD9B8C530}" type="sibTrans" cxnId="{FD5791FD-DBD1-6E49-9CA7-B9965A802DCA}">
      <dgm:prSet/>
      <dgm:spPr/>
      <dgm:t>
        <a:bodyPr/>
        <a:lstStyle/>
        <a:p>
          <a:endParaRPr lang="en-US"/>
        </a:p>
      </dgm:t>
    </dgm:pt>
    <dgm:pt modelId="{2D906E74-882C-0141-B42B-FF9CD2E5A033}">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a:solidFill>
                <a:schemeClr val="bg1"/>
              </a:solidFill>
            </a:rPr>
            <a:t>Advice</a:t>
          </a:r>
        </a:p>
      </dgm:t>
    </dgm:pt>
    <dgm:pt modelId="{7A3E79F7-FFAB-DC47-AA25-5BB62CE2FE90}" type="parTrans" cxnId="{7BA323F5-CB2B-4F42-A34A-4414629648F3}">
      <dgm:prSet/>
      <dgm:spPr/>
      <dgm:t>
        <a:bodyPr/>
        <a:lstStyle/>
        <a:p>
          <a:endParaRPr lang="en-US"/>
        </a:p>
      </dgm:t>
    </dgm:pt>
    <dgm:pt modelId="{18E1C242-721C-B94F-8494-9B3B2251629C}" type="sibTrans" cxnId="{7BA323F5-CB2B-4F42-A34A-4414629648F3}">
      <dgm:prSet/>
      <dgm:spPr/>
      <dgm:t>
        <a:bodyPr/>
        <a:lstStyle/>
        <a:p>
          <a:endParaRPr lang="en-US"/>
        </a:p>
      </dgm:t>
    </dgm:pt>
    <dgm:pt modelId="{5C21ED4E-B6DB-BF45-9256-3EBD6F937DD2}">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a:solidFill>
                <a:schemeClr val="bg1"/>
              </a:solidFill>
            </a:rPr>
            <a:t>Pointcut</a:t>
          </a:r>
        </a:p>
      </dgm:t>
    </dgm:pt>
    <dgm:pt modelId="{4A03AC1A-8414-2944-AC92-806F168D765C}" type="parTrans" cxnId="{1DECEA8A-BBBD-D64F-86D9-8D4F611B9DD2}">
      <dgm:prSet/>
      <dgm:spPr/>
      <dgm:t>
        <a:bodyPr/>
        <a:lstStyle/>
        <a:p>
          <a:endParaRPr lang="en-US"/>
        </a:p>
      </dgm:t>
    </dgm:pt>
    <dgm:pt modelId="{2645CE15-097F-ED4A-8E97-D7C310045860}" type="sibTrans" cxnId="{1DECEA8A-BBBD-D64F-86D9-8D4F611B9DD2}">
      <dgm:prSet/>
      <dgm:spPr/>
      <dgm:t>
        <a:bodyPr/>
        <a:lstStyle/>
        <a:p>
          <a:endParaRPr lang="en-US"/>
        </a:p>
      </dgm:t>
    </dgm:pt>
    <dgm:pt modelId="{607BF792-B1EB-EE4F-B51B-2111E28D2E1F}">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solidFill>
                <a:schemeClr val="bg1"/>
              </a:solidFill>
            </a:rPr>
            <a:t>Weaving</a:t>
          </a:r>
        </a:p>
      </dgm:t>
    </dgm:pt>
    <dgm:pt modelId="{729FB154-A419-2F47-9D5E-B0D0881E0A5B}" type="parTrans" cxnId="{0E1234E6-6188-944B-866D-31AB50CB2C9D}">
      <dgm:prSet/>
      <dgm:spPr/>
      <dgm:t>
        <a:bodyPr/>
        <a:lstStyle/>
        <a:p>
          <a:endParaRPr lang="en-US"/>
        </a:p>
      </dgm:t>
    </dgm:pt>
    <dgm:pt modelId="{B4670DEB-1994-A34A-9B5B-970B48E038CB}" type="sibTrans" cxnId="{0E1234E6-6188-944B-866D-31AB50CB2C9D}">
      <dgm:prSet/>
      <dgm:spPr/>
      <dgm:t>
        <a:bodyPr/>
        <a:lstStyle/>
        <a:p>
          <a:endParaRPr lang="en-US"/>
        </a:p>
      </dgm:t>
    </dgm:pt>
    <dgm:pt modelId="{8690DBE8-F65B-C040-B91E-ED61D77ED777}">
      <dgm:prSet>
        <dgm:style>
          <a:lnRef idx="3">
            <a:schemeClr val="lt1"/>
          </a:lnRef>
          <a:fillRef idx="1">
            <a:schemeClr val="accent2"/>
          </a:fillRef>
          <a:effectRef idx="1">
            <a:schemeClr val="accent2"/>
          </a:effectRef>
          <a:fontRef idx="minor">
            <a:schemeClr val="lt1"/>
          </a:fontRef>
        </dgm:style>
      </dgm:prSet>
      <dgm:spPr/>
      <dgm:t>
        <a:bodyPr/>
        <a:lstStyle/>
        <a:p>
          <a:r>
            <a:rPr lang="en-US" dirty="0">
              <a:solidFill>
                <a:schemeClr val="bg1"/>
              </a:solidFill>
            </a:rPr>
            <a:t>Target Object</a:t>
          </a:r>
        </a:p>
      </dgm:t>
    </dgm:pt>
    <dgm:pt modelId="{E9E1AE66-438A-CF47-97BA-9C89E9B8F1F1}" type="parTrans" cxnId="{0443AE6A-DA29-4243-A894-46A6E27D5FB8}">
      <dgm:prSet/>
      <dgm:spPr/>
      <dgm:t>
        <a:bodyPr/>
        <a:lstStyle/>
        <a:p>
          <a:endParaRPr lang="en-US"/>
        </a:p>
      </dgm:t>
    </dgm:pt>
    <dgm:pt modelId="{A39DBA9A-2343-DE45-8D08-92FF665D630C}" type="sibTrans" cxnId="{0443AE6A-DA29-4243-A894-46A6E27D5FB8}">
      <dgm:prSet/>
      <dgm:spPr/>
      <dgm:t>
        <a:bodyPr/>
        <a:lstStyle/>
        <a:p>
          <a:endParaRPr lang="en-US"/>
        </a:p>
      </dgm:t>
    </dgm:pt>
    <dgm:pt modelId="{7563EF23-5F50-574E-8C9F-6963BAFF6A97}">
      <dgm:prSet>
        <dgm:style>
          <a:lnRef idx="3">
            <a:schemeClr val="lt1"/>
          </a:lnRef>
          <a:fillRef idx="1">
            <a:schemeClr val="accent3"/>
          </a:fillRef>
          <a:effectRef idx="1">
            <a:schemeClr val="accent3"/>
          </a:effectRef>
          <a:fontRef idx="minor">
            <a:schemeClr val="lt1"/>
          </a:fontRef>
        </dgm:style>
      </dgm:prSet>
      <dgm:spPr/>
      <dgm:t>
        <a:bodyPr/>
        <a:lstStyle/>
        <a:p>
          <a:r>
            <a:rPr lang="en-US" dirty="0">
              <a:solidFill>
                <a:schemeClr val="bg1"/>
              </a:solidFill>
            </a:rPr>
            <a:t>Aspect</a:t>
          </a:r>
        </a:p>
      </dgm:t>
    </dgm:pt>
    <dgm:pt modelId="{50152B1E-52EF-7640-B990-1033A6BEC1A2}" type="parTrans" cxnId="{56A2F87E-7F4B-A649-93F3-BFF02DC3A4B2}">
      <dgm:prSet/>
      <dgm:spPr/>
      <dgm:t>
        <a:bodyPr/>
        <a:lstStyle/>
        <a:p>
          <a:endParaRPr lang="en-US"/>
        </a:p>
      </dgm:t>
    </dgm:pt>
    <dgm:pt modelId="{5A9D3294-C611-2245-9189-38BA6DAEA7FF}" type="sibTrans" cxnId="{56A2F87E-7F4B-A649-93F3-BFF02DC3A4B2}">
      <dgm:prSet/>
      <dgm:spPr/>
      <dgm:t>
        <a:bodyPr/>
        <a:lstStyle/>
        <a:p>
          <a:endParaRPr lang="en-US"/>
        </a:p>
      </dgm:t>
    </dgm:pt>
    <dgm:pt modelId="{4C013021-734F-1246-AA79-4CEE92B6CCE7}">
      <dgm:prSet>
        <dgm:style>
          <a:lnRef idx="3">
            <a:schemeClr val="lt1"/>
          </a:lnRef>
          <a:fillRef idx="1">
            <a:schemeClr val="accent4"/>
          </a:fillRef>
          <a:effectRef idx="1">
            <a:schemeClr val="accent4"/>
          </a:effectRef>
          <a:fontRef idx="minor">
            <a:schemeClr val="lt1"/>
          </a:fontRef>
        </dgm:style>
      </dgm:prSet>
      <dgm:spPr/>
      <dgm:t>
        <a:bodyPr/>
        <a:lstStyle/>
        <a:p>
          <a:r>
            <a:rPr lang="en-US" dirty="0">
              <a:solidFill>
                <a:schemeClr val="bg1"/>
              </a:solidFill>
            </a:rPr>
            <a:t>Proxy</a:t>
          </a:r>
        </a:p>
      </dgm:t>
    </dgm:pt>
    <dgm:pt modelId="{C01CC128-6C95-764A-A854-F6606FCC818C}" type="parTrans" cxnId="{1E7D89C5-26EB-F140-8F71-F028360DB7FB}">
      <dgm:prSet/>
      <dgm:spPr/>
      <dgm:t>
        <a:bodyPr/>
        <a:lstStyle/>
        <a:p>
          <a:endParaRPr lang="en-US"/>
        </a:p>
      </dgm:t>
    </dgm:pt>
    <dgm:pt modelId="{0E206375-1FAC-E84C-B553-A2BC6FB2D2E6}" type="sibTrans" cxnId="{1E7D89C5-26EB-F140-8F71-F028360DB7FB}">
      <dgm:prSet/>
      <dgm:spPr/>
      <dgm:t>
        <a:bodyPr/>
        <a:lstStyle/>
        <a:p>
          <a:endParaRPr lang="en-US"/>
        </a:p>
      </dgm:t>
    </dgm:pt>
    <dgm:pt modelId="{0DC29E1C-6AED-8344-BC0D-C145CAD6C55B}" type="pres">
      <dgm:prSet presAssocID="{E4DDA891-A580-154D-A01C-3A6370C43804}" presName="composite" presStyleCnt="0">
        <dgm:presLayoutVars>
          <dgm:chMax val="1"/>
          <dgm:dir/>
          <dgm:resizeHandles val="exact"/>
        </dgm:presLayoutVars>
      </dgm:prSet>
      <dgm:spPr/>
    </dgm:pt>
    <dgm:pt modelId="{C310CFCB-AA52-6C4B-97D7-EC5B7CC9CDBD}" type="pres">
      <dgm:prSet presAssocID="{E4DDA891-A580-154D-A01C-3A6370C43804}" presName="radial" presStyleCnt="0">
        <dgm:presLayoutVars>
          <dgm:animLvl val="ctr"/>
        </dgm:presLayoutVars>
      </dgm:prSet>
      <dgm:spPr/>
    </dgm:pt>
    <dgm:pt modelId="{1D8D231B-7626-5C48-903C-EE36A1C001EE}" type="pres">
      <dgm:prSet presAssocID="{9572235B-4C0A-0A4D-9C26-F67E16ABA790}" presName="centerShape" presStyleLbl="vennNode1" presStyleIdx="0" presStyleCnt="8"/>
      <dgm:spPr/>
    </dgm:pt>
    <dgm:pt modelId="{B2F42B2A-645C-BF46-8323-A5313B372FA6}" type="pres">
      <dgm:prSet presAssocID="{BA17ED0C-6F5D-6B48-8158-DCE2D805235A}" presName="node" presStyleLbl="vennNode1" presStyleIdx="1" presStyleCnt="8">
        <dgm:presLayoutVars>
          <dgm:bulletEnabled val="1"/>
        </dgm:presLayoutVars>
      </dgm:prSet>
      <dgm:spPr/>
    </dgm:pt>
    <dgm:pt modelId="{A5A32213-5ADD-6F4D-9215-7D9B7F0B34E5}" type="pres">
      <dgm:prSet presAssocID="{2D906E74-882C-0141-B42B-FF9CD2E5A033}" presName="node" presStyleLbl="vennNode1" presStyleIdx="2" presStyleCnt="8">
        <dgm:presLayoutVars>
          <dgm:bulletEnabled val="1"/>
        </dgm:presLayoutVars>
      </dgm:prSet>
      <dgm:spPr/>
    </dgm:pt>
    <dgm:pt modelId="{66A424F7-09CF-6D44-8DEF-789579E4CEDD}" type="pres">
      <dgm:prSet presAssocID="{5C21ED4E-B6DB-BF45-9256-3EBD6F937DD2}" presName="node" presStyleLbl="vennNode1" presStyleIdx="3" presStyleCnt="8">
        <dgm:presLayoutVars>
          <dgm:bulletEnabled val="1"/>
        </dgm:presLayoutVars>
      </dgm:prSet>
      <dgm:spPr/>
    </dgm:pt>
    <dgm:pt modelId="{7088D88A-C506-BC4C-AE0F-114E7FFD10C8}" type="pres">
      <dgm:prSet presAssocID="{8690DBE8-F65B-C040-B91E-ED61D77ED777}" presName="node" presStyleLbl="vennNode1" presStyleIdx="4" presStyleCnt="8">
        <dgm:presLayoutVars>
          <dgm:bulletEnabled val="1"/>
        </dgm:presLayoutVars>
      </dgm:prSet>
      <dgm:spPr/>
    </dgm:pt>
    <dgm:pt modelId="{2DC17034-EF0E-CA49-9B3E-79B14A578176}" type="pres">
      <dgm:prSet presAssocID="{7563EF23-5F50-574E-8C9F-6963BAFF6A97}" presName="node" presStyleLbl="vennNode1" presStyleIdx="5" presStyleCnt="8">
        <dgm:presLayoutVars>
          <dgm:bulletEnabled val="1"/>
        </dgm:presLayoutVars>
      </dgm:prSet>
      <dgm:spPr/>
    </dgm:pt>
    <dgm:pt modelId="{8F738597-3EC8-D346-85AD-ABAB96D0E464}" type="pres">
      <dgm:prSet presAssocID="{4C013021-734F-1246-AA79-4CEE92B6CCE7}" presName="node" presStyleLbl="vennNode1" presStyleIdx="6" presStyleCnt="8">
        <dgm:presLayoutVars>
          <dgm:bulletEnabled val="1"/>
        </dgm:presLayoutVars>
      </dgm:prSet>
      <dgm:spPr/>
    </dgm:pt>
    <dgm:pt modelId="{6B5EF326-1B83-0E4E-B9EB-2A67D91C59D2}" type="pres">
      <dgm:prSet presAssocID="{607BF792-B1EB-EE4F-B51B-2111E28D2E1F}" presName="node" presStyleLbl="vennNode1" presStyleIdx="7" presStyleCnt="8">
        <dgm:presLayoutVars>
          <dgm:bulletEnabled val="1"/>
        </dgm:presLayoutVars>
      </dgm:prSet>
      <dgm:spPr/>
    </dgm:pt>
  </dgm:ptLst>
  <dgm:cxnLst>
    <dgm:cxn modelId="{85829230-3F0C-F742-89F6-4070C76895DA}" type="presOf" srcId="{4C013021-734F-1246-AA79-4CEE92B6CCE7}" destId="{8F738597-3EC8-D346-85AD-ABAB96D0E464}" srcOrd="0" destOrd="0" presId="urn:microsoft.com/office/officeart/2005/8/layout/radial3"/>
    <dgm:cxn modelId="{C5809F41-FCA7-8E48-A3B7-FE9B4AB13C49}" type="presOf" srcId="{7563EF23-5F50-574E-8C9F-6963BAFF6A97}" destId="{2DC17034-EF0E-CA49-9B3E-79B14A578176}" srcOrd="0" destOrd="0" presId="urn:microsoft.com/office/officeart/2005/8/layout/radial3"/>
    <dgm:cxn modelId="{0443AE6A-DA29-4243-A894-46A6E27D5FB8}" srcId="{9572235B-4C0A-0A4D-9C26-F67E16ABA790}" destId="{8690DBE8-F65B-C040-B91E-ED61D77ED777}" srcOrd="3" destOrd="0" parTransId="{E9E1AE66-438A-CF47-97BA-9C89E9B8F1F1}" sibTransId="{A39DBA9A-2343-DE45-8D08-92FF665D630C}"/>
    <dgm:cxn modelId="{3EEEE56E-A547-F04D-BF92-960F666AE019}" type="presOf" srcId="{8690DBE8-F65B-C040-B91E-ED61D77ED777}" destId="{7088D88A-C506-BC4C-AE0F-114E7FFD10C8}" srcOrd="0" destOrd="0" presId="urn:microsoft.com/office/officeart/2005/8/layout/radial3"/>
    <dgm:cxn modelId="{56A2F87E-7F4B-A649-93F3-BFF02DC3A4B2}" srcId="{9572235B-4C0A-0A4D-9C26-F67E16ABA790}" destId="{7563EF23-5F50-574E-8C9F-6963BAFF6A97}" srcOrd="4" destOrd="0" parTransId="{50152B1E-52EF-7640-B990-1033A6BEC1A2}" sibTransId="{5A9D3294-C611-2245-9189-38BA6DAEA7FF}"/>
    <dgm:cxn modelId="{1DECEA8A-BBBD-D64F-86D9-8D4F611B9DD2}" srcId="{9572235B-4C0A-0A4D-9C26-F67E16ABA790}" destId="{5C21ED4E-B6DB-BF45-9256-3EBD6F937DD2}" srcOrd="2" destOrd="0" parTransId="{4A03AC1A-8414-2944-AC92-806F168D765C}" sibTransId="{2645CE15-097F-ED4A-8E97-D7C310045860}"/>
    <dgm:cxn modelId="{4B2C6EAB-361A-2E4D-B842-80E0E35CEAC7}" type="presOf" srcId="{9572235B-4C0A-0A4D-9C26-F67E16ABA790}" destId="{1D8D231B-7626-5C48-903C-EE36A1C001EE}" srcOrd="0" destOrd="0" presId="urn:microsoft.com/office/officeart/2005/8/layout/radial3"/>
    <dgm:cxn modelId="{1E7D89C5-26EB-F140-8F71-F028360DB7FB}" srcId="{9572235B-4C0A-0A4D-9C26-F67E16ABA790}" destId="{4C013021-734F-1246-AA79-4CEE92B6CCE7}" srcOrd="5" destOrd="0" parTransId="{C01CC128-6C95-764A-A854-F6606FCC818C}" sibTransId="{0E206375-1FAC-E84C-B553-A2BC6FB2D2E6}"/>
    <dgm:cxn modelId="{2AA67CC7-33DA-514F-96F6-04A227AA1508}" type="presOf" srcId="{E4DDA891-A580-154D-A01C-3A6370C43804}" destId="{0DC29E1C-6AED-8344-BC0D-C145CAD6C55B}" srcOrd="0" destOrd="0" presId="urn:microsoft.com/office/officeart/2005/8/layout/radial3"/>
    <dgm:cxn modelId="{992AD9DB-B05F-3443-AA1E-0F04C2E1D11B}" type="presOf" srcId="{607BF792-B1EB-EE4F-B51B-2111E28D2E1F}" destId="{6B5EF326-1B83-0E4E-B9EB-2A67D91C59D2}" srcOrd="0" destOrd="0" presId="urn:microsoft.com/office/officeart/2005/8/layout/radial3"/>
    <dgm:cxn modelId="{DB53B7DE-741D-E246-8A11-19D32C6AA107}" type="presOf" srcId="{BA17ED0C-6F5D-6B48-8158-DCE2D805235A}" destId="{B2F42B2A-645C-BF46-8323-A5313B372FA6}" srcOrd="0" destOrd="0" presId="urn:microsoft.com/office/officeart/2005/8/layout/radial3"/>
    <dgm:cxn modelId="{0E1234E6-6188-944B-866D-31AB50CB2C9D}" srcId="{9572235B-4C0A-0A4D-9C26-F67E16ABA790}" destId="{607BF792-B1EB-EE4F-B51B-2111E28D2E1F}" srcOrd="6" destOrd="0" parTransId="{729FB154-A419-2F47-9D5E-B0D0881E0A5B}" sibTransId="{B4670DEB-1994-A34A-9B5B-970B48E038CB}"/>
    <dgm:cxn modelId="{A1F6D1E6-E565-CA41-B6DA-EE047242F62F}" srcId="{E4DDA891-A580-154D-A01C-3A6370C43804}" destId="{9572235B-4C0A-0A4D-9C26-F67E16ABA790}" srcOrd="0" destOrd="0" parTransId="{02F60FED-5832-164E-8344-6025F4D2525D}" sibTransId="{BCC2AA3B-8FB3-3341-8503-39E56EBBBD1F}"/>
    <dgm:cxn modelId="{A9738EF1-2B48-D143-9C0E-0A5F9996D7F8}" type="presOf" srcId="{2D906E74-882C-0141-B42B-FF9CD2E5A033}" destId="{A5A32213-5ADD-6F4D-9215-7D9B7F0B34E5}" srcOrd="0" destOrd="0" presId="urn:microsoft.com/office/officeart/2005/8/layout/radial3"/>
    <dgm:cxn modelId="{7BA323F5-CB2B-4F42-A34A-4414629648F3}" srcId="{9572235B-4C0A-0A4D-9C26-F67E16ABA790}" destId="{2D906E74-882C-0141-B42B-FF9CD2E5A033}" srcOrd="1" destOrd="0" parTransId="{7A3E79F7-FFAB-DC47-AA25-5BB62CE2FE90}" sibTransId="{18E1C242-721C-B94F-8494-9B3B2251629C}"/>
    <dgm:cxn modelId="{FD5791FD-DBD1-6E49-9CA7-B9965A802DCA}" srcId="{9572235B-4C0A-0A4D-9C26-F67E16ABA790}" destId="{BA17ED0C-6F5D-6B48-8158-DCE2D805235A}" srcOrd="0" destOrd="0" parTransId="{180543D2-95F0-2A47-A275-F7810A049014}" sibTransId="{A42994AB-0885-3B46-A766-E60BD9B8C530}"/>
    <dgm:cxn modelId="{1015EEFF-CBA6-0148-9C9C-E01FCF2CF47A}" type="presOf" srcId="{5C21ED4E-B6DB-BF45-9256-3EBD6F937DD2}" destId="{66A424F7-09CF-6D44-8DEF-789579E4CEDD}" srcOrd="0" destOrd="0" presId="urn:microsoft.com/office/officeart/2005/8/layout/radial3"/>
    <dgm:cxn modelId="{FFE780AE-9EC8-7C49-B756-3BEE8EE9B82B}" type="presParOf" srcId="{0DC29E1C-6AED-8344-BC0D-C145CAD6C55B}" destId="{C310CFCB-AA52-6C4B-97D7-EC5B7CC9CDBD}" srcOrd="0" destOrd="0" presId="urn:microsoft.com/office/officeart/2005/8/layout/radial3"/>
    <dgm:cxn modelId="{C885B754-261C-9543-900F-126CE1B5E4D9}" type="presParOf" srcId="{C310CFCB-AA52-6C4B-97D7-EC5B7CC9CDBD}" destId="{1D8D231B-7626-5C48-903C-EE36A1C001EE}" srcOrd="0" destOrd="0" presId="urn:microsoft.com/office/officeart/2005/8/layout/radial3"/>
    <dgm:cxn modelId="{0CBA2255-F774-E54C-8EA3-7F4E9DF5BE9E}" type="presParOf" srcId="{C310CFCB-AA52-6C4B-97D7-EC5B7CC9CDBD}" destId="{B2F42B2A-645C-BF46-8323-A5313B372FA6}" srcOrd="1" destOrd="0" presId="urn:microsoft.com/office/officeart/2005/8/layout/radial3"/>
    <dgm:cxn modelId="{31815471-E06D-F942-AA3E-4933CE9CD627}" type="presParOf" srcId="{C310CFCB-AA52-6C4B-97D7-EC5B7CC9CDBD}" destId="{A5A32213-5ADD-6F4D-9215-7D9B7F0B34E5}" srcOrd="2" destOrd="0" presId="urn:microsoft.com/office/officeart/2005/8/layout/radial3"/>
    <dgm:cxn modelId="{F6134489-35F3-9643-BFA1-9684620073A9}" type="presParOf" srcId="{C310CFCB-AA52-6C4B-97D7-EC5B7CC9CDBD}" destId="{66A424F7-09CF-6D44-8DEF-789579E4CEDD}" srcOrd="3" destOrd="0" presId="urn:microsoft.com/office/officeart/2005/8/layout/radial3"/>
    <dgm:cxn modelId="{9BA6D3FB-17BE-304D-92A9-23BCD79278B3}" type="presParOf" srcId="{C310CFCB-AA52-6C4B-97D7-EC5B7CC9CDBD}" destId="{7088D88A-C506-BC4C-AE0F-114E7FFD10C8}" srcOrd="4" destOrd="0" presId="urn:microsoft.com/office/officeart/2005/8/layout/radial3"/>
    <dgm:cxn modelId="{AA58ECE5-3F95-4547-9F2B-F7DDD986D7B5}" type="presParOf" srcId="{C310CFCB-AA52-6C4B-97D7-EC5B7CC9CDBD}" destId="{2DC17034-EF0E-CA49-9B3E-79B14A578176}" srcOrd="5" destOrd="0" presId="urn:microsoft.com/office/officeart/2005/8/layout/radial3"/>
    <dgm:cxn modelId="{51D2B858-FC7B-1647-A566-A980B48EFD22}" type="presParOf" srcId="{C310CFCB-AA52-6C4B-97D7-EC5B7CC9CDBD}" destId="{8F738597-3EC8-D346-85AD-ABAB96D0E464}" srcOrd="6" destOrd="0" presId="urn:microsoft.com/office/officeart/2005/8/layout/radial3"/>
    <dgm:cxn modelId="{ADE89EF4-7A8F-2440-B2B3-494156B408E8}" type="presParOf" srcId="{C310CFCB-AA52-6C4B-97D7-EC5B7CC9CDBD}" destId="{6B5EF326-1B83-0E4E-B9EB-2A67D91C59D2}" srcOrd="7"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231B-7626-5C48-903C-EE36A1C001EE}">
      <dsp:nvSpPr>
        <dsp:cNvPr id="0" name=""/>
        <dsp:cNvSpPr/>
      </dsp:nvSpPr>
      <dsp:spPr>
        <a:xfrm>
          <a:off x="1985081" y="966803"/>
          <a:ext cx="2312497" cy="2312497"/>
        </a:xfrm>
        <a:prstGeom prst="ellipse">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rPr>
            <a:t>AOP</a:t>
          </a:r>
        </a:p>
      </dsp:txBody>
      <dsp:txXfrm>
        <a:off x="2323738" y="1305460"/>
        <a:ext cx="1635183" cy="1635183"/>
      </dsp:txXfrm>
    </dsp:sp>
    <dsp:sp modelId="{B2F42B2A-645C-BF46-8323-A5313B372FA6}">
      <dsp:nvSpPr>
        <dsp:cNvPr id="0" name=""/>
        <dsp:cNvSpPr/>
      </dsp:nvSpPr>
      <dsp:spPr>
        <a:xfrm>
          <a:off x="2563205" y="38109"/>
          <a:ext cx="1156248" cy="1156248"/>
        </a:xfrm>
        <a:prstGeom prst="ellipse">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Join point</a:t>
          </a:r>
        </a:p>
      </dsp:txBody>
      <dsp:txXfrm>
        <a:off x="2732534" y="207438"/>
        <a:ext cx="817590" cy="817590"/>
      </dsp:txXfrm>
    </dsp:sp>
    <dsp:sp modelId="{A5A32213-5ADD-6F4D-9215-7D9B7F0B34E5}">
      <dsp:nvSpPr>
        <dsp:cNvPr id="0" name=""/>
        <dsp:cNvSpPr/>
      </dsp:nvSpPr>
      <dsp:spPr>
        <a:xfrm>
          <a:off x="3741283" y="605442"/>
          <a:ext cx="1156248" cy="1156248"/>
        </a:xfrm>
        <a:prstGeom prst="ellipse">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Advice</a:t>
          </a:r>
        </a:p>
      </dsp:txBody>
      <dsp:txXfrm>
        <a:off x="3910612" y="774771"/>
        <a:ext cx="817590" cy="817590"/>
      </dsp:txXfrm>
    </dsp:sp>
    <dsp:sp modelId="{66A424F7-09CF-6D44-8DEF-789579E4CEDD}">
      <dsp:nvSpPr>
        <dsp:cNvPr id="0" name=""/>
        <dsp:cNvSpPr/>
      </dsp:nvSpPr>
      <dsp:spPr>
        <a:xfrm>
          <a:off x="4032244" y="1880225"/>
          <a:ext cx="1156248" cy="1156248"/>
        </a:xfrm>
        <a:prstGeom prst="ellipse">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Pointcut</a:t>
          </a:r>
        </a:p>
      </dsp:txBody>
      <dsp:txXfrm>
        <a:off x="4201573" y="2049554"/>
        <a:ext cx="817590" cy="817590"/>
      </dsp:txXfrm>
    </dsp:sp>
    <dsp:sp modelId="{7088D88A-C506-BC4C-AE0F-114E7FFD10C8}">
      <dsp:nvSpPr>
        <dsp:cNvPr id="0" name=""/>
        <dsp:cNvSpPr/>
      </dsp:nvSpPr>
      <dsp:spPr>
        <a:xfrm>
          <a:off x="3216989" y="2902523"/>
          <a:ext cx="1156248" cy="1156248"/>
        </a:xfrm>
        <a:prstGeom prst="ellipse">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Target Object</a:t>
          </a:r>
        </a:p>
      </dsp:txBody>
      <dsp:txXfrm>
        <a:off x="3386318" y="3071852"/>
        <a:ext cx="817590" cy="817590"/>
      </dsp:txXfrm>
    </dsp:sp>
    <dsp:sp modelId="{2DC17034-EF0E-CA49-9B3E-79B14A578176}">
      <dsp:nvSpPr>
        <dsp:cNvPr id="0" name=""/>
        <dsp:cNvSpPr/>
      </dsp:nvSpPr>
      <dsp:spPr>
        <a:xfrm>
          <a:off x="1909421" y="2902523"/>
          <a:ext cx="1156248" cy="1156248"/>
        </a:xfrm>
        <a:prstGeom prst="ellipse">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Aspect</a:t>
          </a:r>
        </a:p>
      </dsp:txBody>
      <dsp:txXfrm>
        <a:off x="2078750" y="3071852"/>
        <a:ext cx="817590" cy="817590"/>
      </dsp:txXfrm>
    </dsp:sp>
    <dsp:sp modelId="{8F738597-3EC8-D346-85AD-ABAB96D0E464}">
      <dsp:nvSpPr>
        <dsp:cNvPr id="0" name=""/>
        <dsp:cNvSpPr/>
      </dsp:nvSpPr>
      <dsp:spPr>
        <a:xfrm>
          <a:off x="1094166" y="1880225"/>
          <a:ext cx="1156248" cy="1156248"/>
        </a:xfrm>
        <a:prstGeom prst="ellipse">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Proxy</a:t>
          </a:r>
        </a:p>
      </dsp:txBody>
      <dsp:txXfrm>
        <a:off x="1263495" y="2049554"/>
        <a:ext cx="817590" cy="817590"/>
      </dsp:txXfrm>
    </dsp:sp>
    <dsp:sp modelId="{6B5EF326-1B83-0E4E-B9EB-2A67D91C59D2}">
      <dsp:nvSpPr>
        <dsp:cNvPr id="0" name=""/>
        <dsp:cNvSpPr/>
      </dsp:nvSpPr>
      <dsp:spPr>
        <a:xfrm>
          <a:off x="1385128" y="605442"/>
          <a:ext cx="1156248" cy="1156248"/>
        </a:xfrm>
        <a:prstGeom prst="ellipse">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Weaving</a:t>
          </a:r>
        </a:p>
      </dsp:txBody>
      <dsp:txXfrm>
        <a:off x="1554457" y="774771"/>
        <a:ext cx="817590" cy="81759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691BD-C247-5A43-912C-AE655260C99D}" type="datetimeFigureOut">
              <a:rPr lang="en-US" smtClean="0"/>
              <a:t>11/28/2021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3AEE6-67D0-CE46-BC8E-78700A31265E}" type="slidenum">
              <a:rPr lang="en-US" smtClean="0"/>
              <a:t>‹#›</a:t>
            </a:fld>
            <a:endParaRPr lang="en-US"/>
          </a:p>
        </p:txBody>
      </p:sp>
    </p:spTree>
    <p:extLst>
      <p:ext uri="{BB962C8B-B14F-4D97-AF65-F5344CB8AC3E}">
        <p14:creationId xmlns:p14="http://schemas.microsoft.com/office/powerpoint/2010/main" val="286797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w900925.github.io/java/java8-lambda-express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ckoverflow.com/questions/2190161/difference-between-java-lang-runtimeexception-and-java-lang-excep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tackoverflow.com/questions/2190161/difference-between-java-lang-runtimeexception-and-java-lang-excep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tackoverflow.com/questions/2190161/difference-between-java-lang-runtimeexception-and-java-lang-excep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w900925.github.io/java/java8-lambda-expression.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w900925.github.io/java/java8-lambda-expression.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hinchman_amanda/oop-metaprogramming-series-java-reflection-and-aop-6f63b23f0b0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werdream5.wordpress.com/2007/10/08/applying-java-reflection-to-ioc-and-aop-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eclipse.org/aspectj/"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sus.com/get-started-with-aspectj/"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medium.com/@hinchman_amanda/oop-metaprogramming-series-java-reflection-and-aop-6f63b23f0b05" TargetMode="External"/><Relationship Id="rId4" Type="http://schemas.openxmlformats.org/officeDocument/2006/relationships/hyperlink" Target="https://www.eclipse.org/aspectj/downloads.php"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aygun.com/blog/oop-concepts-jav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raygun.com/blog/oop-concepts-java/www.linkedin.com/pulse/types-relationships-object-oriented-programming-oop-sarah-el-dawod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Polymorphis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zone.com/articles/singleton-in-java"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www.journaldev.com/1377/java-singleton-design-pattern-best-practices-examples" TargetMode="External"/><Relationship Id="rId4" Type="http://schemas.openxmlformats.org/officeDocument/2006/relationships/hyperlink" Target="https://github.com/chatopera/compose4j"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zone.com/articles/singleton-in-java"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journaldev.com/1377/java-singleton-design-pattern-best-practices-examples" TargetMode="External"/><Relationship Id="rId4" Type="http://schemas.openxmlformats.org/officeDocument/2006/relationships/hyperlink" Target="https://github.com/chatopera/compose4j"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Samurais/java-get-star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Samurais/java-get-starte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eeksforgeeks.org/the-complete-history-of-java-programming-languag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owtodoinjava.com/java/basics/jdk-jre-jv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oracle.com/technetwork/java/javase/tech/index-jsp-136373.html" TargetMode="External"/><Relationship Id="rId4" Type="http://schemas.openxmlformats.org/officeDocument/2006/relationships/hyperlink" Target="https://en.wikipedia.org/wiki/List_of_Java_virtual_machin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owtodoinjava.com/java/basics/jdk-jre-jv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1</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153069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5. Differences between JDK, JRE and JVM</a:t>
            </a:r>
          </a:p>
          <a:p>
            <a:r>
              <a:rPr lang="en-US" sz="1200" b="0" i="0" kern="1200" dirty="0">
                <a:solidFill>
                  <a:schemeClr val="tx1"/>
                </a:solidFill>
                <a:effectLst/>
                <a:latin typeface="+mn-lt"/>
                <a:ea typeface="+mn-ea"/>
                <a:cs typeface="+mn-cs"/>
              </a:rPr>
              <a:t>Based on the above discussions, we can draw a relationship between these three as below –</a:t>
            </a:r>
          </a:p>
          <a:p>
            <a:r>
              <a:rPr lang="en-US" dirty="0">
                <a:effectLst/>
              </a:rPr>
              <a:t>JRE = JVM + libraries to run Java application.</a:t>
            </a:r>
          </a:p>
          <a:p>
            <a:r>
              <a:rPr lang="en-US" dirty="0">
                <a:effectLst/>
              </a:rPr>
              <a:t>JDK = JRE + tools to develop Java Application.</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JDK is a superset of JRE</a:t>
            </a:r>
            <a:r>
              <a:rPr lang="en-US" sz="1200" b="0" i="0" kern="1200" dirty="0">
                <a:solidFill>
                  <a:schemeClr val="tx1"/>
                </a:solidFill>
                <a:effectLst/>
                <a:latin typeface="+mn-lt"/>
                <a:ea typeface="+mn-ea"/>
                <a:cs typeface="+mn-cs"/>
              </a:rPr>
              <a:t>. JDK contains everything that JRE has along with development tools for developing, debugging, and monitoring Java applications. You need JDK when you need </a:t>
            </a:r>
            <a:r>
              <a:rPr lang="en-US" sz="1200" b="1" i="0" kern="1200" dirty="0">
                <a:solidFill>
                  <a:schemeClr val="tx1"/>
                </a:solidFill>
                <a:effectLst/>
                <a:latin typeface="+mn-lt"/>
                <a:ea typeface="+mn-ea"/>
                <a:cs typeface="+mn-cs"/>
              </a:rPr>
              <a:t>to develop Java applications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Few important components shipped with JDKs are as follows:</a:t>
            </a:r>
          </a:p>
          <a:p>
            <a:r>
              <a:rPr lang="en-US" sz="1200" b="1" i="0" kern="1200" dirty="0" err="1">
                <a:solidFill>
                  <a:schemeClr val="tx1"/>
                </a:solidFill>
                <a:effectLst/>
                <a:latin typeface="+mn-lt"/>
                <a:ea typeface="+mn-ea"/>
                <a:cs typeface="+mn-cs"/>
              </a:rPr>
              <a:t>appletviewer</a:t>
            </a:r>
            <a:r>
              <a:rPr lang="en-US" sz="1200" b="0" i="0" kern="1200" dirty="0">
                <a:solidFill>
                  <a:schemeClr val="tx1"/>
                </a:solidFill>
                <a:effectLst/>
                <a:latin typeface="+mn-lt"/>
                <a:ea typeface="+mn-ea"/>
                <a:cs typeface="+mn-cs"/>
              </a:rPr>
              <a:t> – this tool can be used to run and debug Java applets without a web browser</a:t>
            </a:r>
          </a:p>
          <a:p>
            <a:r>
              <a:rPr lang="en-US" sz="1200" b="1" i="0" kern="1200" dirty="0">
                <a:solidFill>
                  <a:schemeClr val="tx1"/>
                </a:solidFill>
                <a:effectLst/>
                <a:latin typeface="+mn-lt"/>
                <a:ea typeface="+mn-ea"/>
                <a:cs typeface="+mn-cs"/>
              </a:rPr>
              <a:t>apt</a:t>
            </a:r>
            <a:r>
              <a:rPr lang="en-US" sz="1200" b="0" i="0" kern="1200" dirty="0">
                <a:solidFill>
                  <a:schemeClr val="tx1"/>
                </a:solidFill>
                <a:effectLst/>
                <a:latin typeface="+mn-lt"/>
                <a:ea typeface="+mn-ea"/>
                <a:cs typeface="+mn-cs"/>
              </a:rPr>
              <a:t> – the annotation-processing tool</a:t>
            </a:r>
          </a:p>
          <a:p>
            <a:r>
              <a:rPr lang="en-US" sz="1200" b="1" i="0" kern="1200" dirty="0" err="1">
                <a:solidFill>
                  <a:schemeClr val="tx1"/>
                </a:solidFill>
                <a:effectLst/>
                <a:latin typeface="+mn-lt"/>
                <a:ea typeface="+mn-ea"/>
                <a:cs typeface="+mn-cs"/>
              </a:rPr>
              <a:t>extcheck</a:t>
            </a:r>
            <a:r>
              <a:rPr lang="en-US" sz="1200" b="0" i="0" kern="1200" dirty="0">
                <a:solidFill>
                  <a:schemeClr val="tx1"/>
                </a:solidFill>
                <a:effectLst/>
                <a:latin typeface="+mn-lt"/>
                <a:ea typeface="+mn-ea"/>
                <a:cs typeface="+mn-cs"/>
              </a:rPr>
              <a:t> – a utility that detects JAR file conflicts</a:t>
            </a:r>
          </a:p>
          <a:p>
            <a:r>
              <a:rPr lang="en-US" sz="1200" b="1" i="0" kern="1200" dirty="0" err="1">
                <a:solidFill>
                  <a:schemeClr val="tx1"/>
                </a:solidFill>
                <a:effectLst/>
                <a:latin typeface="+mn-lt"/>
                <a:ea typeface="+mn-ea"/>
                <a:cs typeface="+mn-cs"/>
              </a:rPr>
              <a:t>javadoc</a:t>
            </a:r>
            <a:r>
              <a:rPr lang="en-US" sz="1200" b="0" i="0" kern="1200" dirty="0">
                <a:solidFill>
                  <a:schemeClr val="tx1"/>
                </a:solidFill>
                <a:effectLst/>
                <a:latin typeface="+mn-lt"/>
                <a:ea typeface="+mn-ea"/>
                <a:cs typeface="+mn-cs"/>
              </a:rPr>
              <a:t> – the documentation generator, which automatically generates documentation from source code comments</a:t>
            </a:r>
          </a:p>
          <a:p>
            <a:r>
              <a:rPr lang="en-US" sz="1200" b="1" i="0" kern="1200" dirty="0">
                <a:solidFill>
                  <a:schemeClr val="tx1"/>
                </a:solidFill>
                <a:effectLst/>
                <a:latin typeface="+mn-lt"/>
                <a:ea typeface="+mn-ea"/>
                <a:cs typeface="+mn-cs"/>
              </a:rPr>
              <a:t>jar</a:t>
            </a:r>
            <a:r>
              <a:rPr lang="en-US" sz="1200" b="0" i="0" kern="1200" dirty="0">
                <a:solidFill>
                  <a:schemeClr val="tx1"/>
                </a:solidFill>
                <a:effectLst/>
                <a:latin typeface="+mn-lt"/>
                <a:ea typeface="+mn-ea"/>
                <a:cs typeface="+mn-cs"/>
              </a:rPr>
              <a:t> – the archiver, which packages related class libraries into a single JAR file. This tool also helps manage JAR files</a:t>
            </a:r>
          </a:p>
          <a:p>
            <a:r>
              <a:rPr lang="en-US" sz="1200" b="1" i="0" kern="1200" dirty="0" err="1">
                <a:solidFill>
                  <a:schemeClr val="tx1"/>
                </a:solidFill>
                <a:effectLst/>
                <a:latin typeface="+mn-lt"/>
                <a:ea typeface="+mn-ea"/>
                <a:cs typeface="+mn-cs"/>
              </a:rPr>
              <a:t>jarsigner</a:t>
            </a:r>
            <a:r>
              <a:rPr lang="en-US" sz="1200" b="0" i="0" kern="1200" dirty="0">
                <a:solidFill>
                  <a:schemeClr val="tx1"/>
                </a:solidFill>
                <a:effectLst/>
                <a:latin typeface="+mn-lt"/>
                <a:ea typeface="+mn-ea"/>
                <a:cs typeface="+mn-cs"/>
              </a:rPr>
              <a:t> – the jar signing and verification tool</a:t>
            </a:r>
          </a:p>
          <a:p>
            <a:r>
              <a:rPr lang="en-US" sz="1200" b="1" i="0" kern="1200" dirty="0" err="1">
                <a:solidFill>
                  <a:schemeClr val="tx1"/>
                </a:solidFill>
                <a:effectLst/>
                <a:latin typeface="+mn-lt"/>
                <a:ea typeface="+mn-ea"/>
                <a:cs typeface="+mn-cs"/>
              </a:rPr>
              <a:t>javap</a:t>
            </a:r>
            <a:r>
              <a:rPr lang="en-US" sz="1200" b="0" i="0" kern="1200" dirty="0">
                <a:solidFill>
                  <a:schemeClr val="tx1"/>
                </a:solidFill>
                <a:effectLst/>
                <a:latin typeface="+mn-lt"/>
                <a:ea typeface="+mn-ea"/>
                <a:cs typeface="+mn-cs"/>
              </a:rPr>
              <a:t> – the class file disassembler</a:t>
            </a:r>
          </a:p>
          <a:p>
            <a:r>
              <a:rPr lang="en-US" sz="1200" b="1" i="0" kern="1200" dirty="0" err="1">
                <a:solidFill>
                  <a:schemeClr val="tx1"/>
                </a:solidFill>
                <a:effectLst/>
                <a:latin typeface="+mn-lt"/>
                <a:ea typeface="+mn-ea"/>
                <a:cs typeface="+mn-cs"/>
              </a:rPr>
              <a:t>javaws</a:t>
            </a:r>
            <a:r>
              <a:rPr lang="en-US" sz="1200" b="0" i="0" kern="1200" dirty="0">
                <a:solidFill>
                  <a:schemeClr val="tx1"/>
                </a:solidFill>
                <a:effectLst/>
                <a:latin typeface="+mn-lt"/>
                <a:ea typeface="+mn-ea"/>
                <a:cs typeface="+mn-cs"/>
              </a:rPr>
              <a:t> – the Java Web Start launcher for JNLP applications</a:t>
            </a:r>
          </a:p>
          <a:p>
            <a:r>
              <a:rPr lang="en-US" sz="1200" b="1" i="0" kern="1200" dirty="0" err="1">
                <a:solidFill>
                  <a:schemeClr val="tx1"/>
                </a:solidFill>
                <a:effectLst/>
                <a:latin typeface="+mn-lt"/>
                <a:ea typeface="+mn-ea"/>
                <a:cs typeface="+mn-cs"/>
              </a:rPr>
              <a:t>JConsole</a:t>
            </a:r>
            <a:r>
              <a:rPr lang="en-US" sz="1200" b="0" i="0" kern="1200" dirty="0">
                <a:solidFill>
                  <a:schemeClr val="tx1"/>
                </a:solidFill>
                <a:effectLst/>
                <a:latin typeface="+mn-lt"/>
                <a:ea typeface="+mn-ea"/>
                <a:cs typeface="+mn-cs"/>
              </a:rPr>
              <a:t> – Java Monitoring and Management Console</a:t>
            </a:r>
          </a:p>
          <a:p>
            <a:r>
              <a:rPr lang="en-US" sz="1200" b="1" i="0" kern="1200" dirty="0" err="1">
                <a:solidFill>
                  <a:schemeClr val="tx1"/>
                </a:solidFill>
                <a:effectLst/>
                <a:latin typeface="+mn-lt"/>
                <a:ea typeface="+mn-ea"/>
                <a:cs typeface="+mn-cs"/>
              </a:rPr>
              <a:t>jhat</a:t>
            </a:r>
            <a:r>
              <a:rPr lang="en-US" sz="1200" b="0" i="0" kern="1200" dirty="0">
                <a:solidFill>
                  <a:schemeClr val="tx1"/>
                </a:solidFill>
                <a:effectLst/>
                <a:latin typeface="+mn-lt"/>
                <a:ea typeface="+mn-ea"/>
                <a:cs typeface="+mn-cs"/>
              </a:rPr>
              <a:t> – Java Heap Analysis Tool</a:t>
            </a:r>
          </a:p>
          <a:p>
            <a:r>
              <a:rPr lang="en-US" sz="1200" b="1" i="0" kern="1200" dirty="0" err="1">
                <a:solidFill>
                  <a:schemeClr val="tx1"/>
                </a:solidFill>
                <a:effectLst/>
                <a:latin typeface="+mn-lt"/>
                <a:ea typeface="+mn-ea"/>
                <a:cs typeface="+mn-cs"/>
              </a:rPr>
              <a:t>jrunscript</a:t>
            </a:r>
            <a:r>
              <a:rPr lang="en-US" sz="1200" b="0" i="0" kern="1200" dirty="0">
                <a:solidFill>
                  <a:schemeClr val="tx1"/>
                </a:solidFill>
                <a:effectLst/>
                <a:latin typeface="+mn-lt"/>
                <a:ea typeface="+mn-ea"/>
                <a:cs typeface="+mn-cs"/>
              </a:rPr>
              <a:t> – Java command-line script shell</a:t>
            </a:r>
          </a:p>
          <a:p>
            <a:r>
              <a:rPr lang="en-US" sz="1200" b="1" i="0" kern="1200" dirty="0" err="1">
                <a:solidFill>
                  <a:schemeClr val="tx1"/>
                </a:solidFill>
                <a:effectLst/>
                <a:latin typeface="+mn-lt"/>
                <a:ea typeface="+mn-ea"/>
                <a:cs typeface="+mn-cs"/>
              </a:rPr>
              <a:t>jstack</a:t>
            </a:r>
            <a:r>
              <a:rPr lang="en-US" sz="1200" b="0" i="0" kern="1200" dirty="0">
                <a:solidFill>
                  <a:schemeClr val="tx1"/>
                </a:solidFill>
                <a:effectLst/>
                <a:latin typeface="+mn-lt"/>
                <a:ea typeface="+mn-ea"/>
                <a:cs typeface="+mn-cs"/>
              </a:rPr>
              <a:t> – utility that prints Java stack traces of Java threads</a:t>
            </a:r>
          </a:p>
          <a:p>
            <a:r>
              <a:rPr lang="en-US" sz="1200" b="1" i="0" kern="1200" dirty="0" err="1">
                <a:solidFill>
                  <a:schemeClr val="tx1"/>
                </a:solidFill>
                <a:effectLst/>
                <a:latin typeface="+mn-lt"/>
                <a:ea typeface="+mn-ea"/>
                <a:cs typeface="+mn-cs"/>
              </a:rPr>
              <a:t>keytool</a:t>
            </a:r>
            <a:r>
              <a:rPr lang="en-US" sz="1200" b="0" i="0" kern="1200" dirty="0">
                <a:solidFill>
                  <a:schemeClr val="tx1"/>
                </a:solidFill>
                <a:effectLst/>
                <a:latin typeface="+mn-lt"/>
                <a:ea typeface="+mn-ea"/>
                <a:cs typeface="+mn-cs"/>
              </a:rPr>
              <a:t> – tool for manipulating the </a:t>
            </a:r>
            <a:r>
              <a:rPr lang="en-US" sz="1200" b="0" i="0" kern="1200" dirty="0" err="1">
                <a:solidFill>
                  <a:schemeClr val="tx1"/>
                </a:solidFill>
                <a:effectLst/>
                <a:latin typeface="+mn-lt"/>
                <a:ea typeface="+mn-ea"/>
                <a:cs typeface="+mn-cs"/>
              </a:rPr>
              <a:t>keystore</a:t>
            </a:r>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policytool</a:t>
            </a:r>
            <a:r>
              <a:rPr lang="en-US" sz="1200" b="0" i="0" kern="1200" dirty="0">
                <a:solidFill>
                  <a:schemeClr val="tx1"/>
                </a:solidFill>
                <a:effectLst/>
                <a:latin typeface="+mn-lt"/>
                <a:ea typeface="+mn-ea"/>
                <a:cs typeface="+mn-cs"/>
              </a:rPr>
              <a:t> – the policy creation and management tool</a:t>
            </a:r>
          </a:p>
          <a:p>
            <a:r>
              <a:rPr lang="en-US" sz="1200" b="1" i="0" kern="1200" dirty="0" err="1">
                <a:solidFill>
                  <a:schemeClr val="tx1"/>
                </a:solidFill>
                <a:effectLst/>
                <a:latin typeface="+mn-lt"/>
                <a:ea typeface="+mn-ea"/>
                <a:cs typeface="+mn-cs"/>
              </a:rPr>
              <a:t>xjc</a:t>
            </a:r>
            <a:r>
              <a:rPr lang="en-US" sz="1200" b="0" i="0" kern="1200" dirty="0">
                <a:solidFill>
                  <a:schemeClr val="tx1"/>
                </a:solidFill>
                <a:effectLst/>
                <a:latin typeface="+mn-lt"/>
                <a:ea typeface="+mn-ea"/>
                <a:cs typeface="+mn-cs"/>
              </a:rPr>
              <a:t> – Part of the Java API for XML Binding (JAXB) API. It accepts an XML schema and generates Java classes</a:t>
            </a:r>
          </a:p>
          <a:p>
            <a:r>
              <a:rPr lang="en-US" sz="1200" b="0" i="0" kern="1200" dirty="0">
                <a:solidFill>
                  <a:schemeClr val="tx1"/>
                </a:solidFill>
                <a:effectLst/>
                <a:latin typeface="+mn-lt"/>
                <a:ea typeface="+mn-ea"/>
                <a:cs typeface="+mn-cs"/>
              </a:rPr>
              <a:t>Same as JREs, JDKs are also platform dependent. So take care when you download the JDK package for your machine.</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12</a:t>
            </a:fld>
            <a:endParaRPr lang="en-US"/>
          </a:p>
        </p:txBody>
      </p:sp>
    </p:spTree>
    <p:extLst>
      <p:ext uri="{BB962C8B-B14F-4D97-AF65-F5344CB8AC3E}">
        <p14:creationId xmlns:p14="http://schemas.microsoft.com/office/powerpoint/2010/main" val="54875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kern="1200" dirty="0">
                <a:solidFill>
                  <a:schemeClr val="tx1"/>
                </a:solidFill>
                <a:effectLst/>
                <a:latin typeface="+mn-lt"/>
                <a:ea typeface="+mn-ea"/>
                <a:cs typeface="+mn-cs"/>
              </a:rPr>
              <a:t>1、HashMap</a:t>
            </a:r>
            <a:r>
              <a:rPr lang="zh-CN" altLang="en-US" sz="1200" b="0" i="0" kern="1200" dirty="0">
                <a:solidFill>
                  <a:schemeClr val="tx1"/>
                </a:solidFill>
                <a:effectLst/>
                <a:latin typeface="+mn-lt"/>
                <a:ea typeface="+mn-ea"/>
                <a:cs typeface="+mn-cs"/>
              </a:rPr>
              <a:t>是线程不安全的，在多线程环境下会容易产生死循环，但是单线程环境下运行效率高；</a:t>
            </a:r>
            <a:r>
              <a:rPr lang="en-US" sz="1200" b="0" i="0" kern="1200" dirty="0" err="1">
                <a:solidFill>
                  <a:schemeClr val="tx1"/>
                </a:solidFill>
                <a:effectLst/>
                <a:latin typeface="+mn-lt"/>
                <a:ea typeface="+mn-ea"/>
                <a:cs typeface="+mn-cs"/>
              </a:rPr>
              <a:t>Hashtable</a:t>
            </a:r>
            <a:r>
              <a:rPr lang="zh-CN" altLang="en-US" sz="1200" b="0" i="0" kern="1200" dirty="0">
                <a:solidFill>
                  <a:schemeClr val="tx1"/>
                </a:solidFill>
                <a:effectLst/>
                <a:latin typeface="+mn-lt"/>
                <a:ea typeface="+mn-ea"/>
                <a:cs typeface="+mn-cs"/>
              </a:rPr>
              <a:t>线程安全的，很多方法都有</a:t>
            </a:r>
            <a:r>
              <a:rPr lang="en-US" sz="1200" b="0" i="0" kern="1200" dirty="0">
                <a:solidFill>
                  <a:schemeClr val="tx1"/>
                </a:solidFill>
                <a:effectLst/>
                <a:latin typeface="+mn-lt"/>
                <a:ea typeface="+mn-ea"/>
                <a:cs typeface="+mn-cs"/>
              </a:rPr>
              <a:t>synchronized</a:t>
            </a:r>
            <a:r>
              <a:rPr lang="zh-CN" altLang="en-US" sz="1200" b="0" i="0" kern="1200" dirty="0">
                <a:solidFill>
                  <a:schemeClr val="tx1"/>
                </a:solidFill>
                <a:effectLst/>
                <a:latin typeface="+mn-lt"/>
                <a:ea typeface="+mn-ea"/>
                <a:cs typeface="+mn-cs"/>
              </a:rPr>
              <a:t>修饰，但同时因为加锁导致单线程环境下效率较低。</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HashMap</a:t>
            </a:r>
            <a:r>
              <a:rPr lang="zh-CN" altLang="en-US" sz="1200" b="0" i="0" kern="1200" dirty="0">
                <a:solidFill>
                  <a:schemeClr val="tx1"/>
                </a:solidFill>
                <a:effectLst/>
                <a:latin typeface="+mn-lt"/>
                <a:ea typeface="+mn-ea"/>
                <a:cs typeface="+mn-cs"/>
              </a:rPr>
              <a:t>允许有一个</a:t>
            </a:r>
            <a:r>
              <a:rPr lang="en-US"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为</a:t>
            </a:r>
            <a:r>
              <a:rPr lang="en-US" sz="1200" b="0" i="0" kern="1200" dirty="0">
                <a:solidFill>
                  <a:schemeClr val="tx1"/>
                </a:solidFill>
                <a:effectLst/>
                <a:latin typeface="+mn-lt"/>
                <a:ea typeface="+mn-ea"/>
                <a:cs typeface="+mn-cs"/>
              </a:rPr>
              <a:t>null，</a:t>
            </a:r>
            <a:r>
              <a:rPr lang="zh-CN" altLang="en-US" sz="1200" b="0" i="0" kern="1200" dirty="0">
                <a:solidFill>
                  <a:schemeClr val="tx1"/>
                </a:solidFill>
                <a:effectLst/>
                <a:latin typeface="+mn-lt"/>
                <a:ea typeface="+mn-ea"/>
                <a:cs typeface="+mn-cs"/>
              </a:rPr>
              <a:t>允许多个</a:t>
            </a:r>
            <a:r>
              <a:rPr lang="en-US"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为</a:t>
            </a:r>
            <a:r>
              <a:rPr lang="en-US" sz="1200" b="0" i="0" kern="1200" dirty="0">
                <a:solidFill>
                  <a:schemeClr val="tx1"/>
                </a:solidFill>
                <a:effectLst/>
                <a:latin typeface="+mn-lt"/>
                <a:ea typeface="+mn-ea"/>
                <a:cs typeface="+mn-cs"/>
              </a:rPr>
              <a:t>null；</a:t>
            </a:r>
            <a:r>
              <a:rPr lang="zh-CN" altLang="en-US" sz="1200" b="0" i="0" kern="1200" dirty="0">
                <a:solidFill>
                  <a:schemeClr val="tx1"/>
                </a:solidFill>
                <a:effectLst/>
                <a:latin typeface="+mn-lt"/>
                <a:ea typeface="+mn-ea"/>
                <a:cs typeface="+mn-cs"/>
              </a:rPr>
              <a:t>而</a:t>
            </a:r>
            <a:r>
              <a:rPr lang="en-US" sz="1200" b="0" i="0" kern="1200" dirty="0" err="1">
                <a:solidFill>
                  <a:schemeClr val="tx1"/>
                </a:solidFill>
                <a:effectLst/>
                <a:latin typeface="+mn-lt"/>
                <a:ea typeface="+mn-ea"/>
                <a:cs typeface="+mn-cs"/>
              </a:rPr>
              <a:t>Hashtable</a:t>
            </a:r>
            <a:r>
              <a:rPr lang="zh-CN" altLang="en-US" sz="1200" b="0" i="0" kern="1200" dirty="0">
                <a:solidFill>
                  <a:schemeClr val="tx1"/>
                </a:solidFill>
                <a:effectLst/>
                <a:latin typeface="+mn-lt"/>
                <a:ea typeface="+mn-ea"/>
                <a:cs typeface="+mn-cs"/>
              </a:rPr>
              <a:t>不允许</a:t>
            </a:r>
            <a:r>
              <a:rPr lang="en-US"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或者</a:t>
            </a:r>
            <a:r>
              <a:rPr lang="en-US"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为</a:t>
            </a:r>
            <a:r>
              <a:rPr lang="en-US" sz="1200" b="0" i="0" kern="1200" dirty="0">
                <a:solidFill>
                  <a:schemeClr val="tx1"/>
                </a:solidFill>
                <a:effectLst/>
                <a:latin typeface="+mn-lt"/>
                <a:ea typeface="+mn-ea"/>
                <a:cs typeface="+mn-cs"/>
              </a:rPr>
              <a:t>null。</a:t>
            </a:r>
          </a:p>
          <a:p>
            <a:r>
              <a:rPr lang="zh-CN" altLang="en-US" sz="1200" b="0" i="0" kern="1200" dirty="0">
                <a:solidFill>
                  <a:schemeClr val="tx1"/>
                </a:solidFill>
                <a:effectLst/>
                <a:latin typeface="+mn-lt"/>
                <a:ea typeface="+mn-ea"/>
                <a:cs typeface="+mn-cs"/>
              </a:rPr>
              <a:t>如果你觉得会到处这两点就对</a:t>
            </a:r>
            <a:r>
              <a:rPr lang="en-US" sz="1200" b="0" i="0" kern="1200" dirty="0" err="1">
                <a:solidFill>
                  <a:schemeClr val="tx1"/>
                </a:solidFill>
                <a:effectLst/>
                <a:latin typeface="+mn-lt"/>
                <a:ea typeface="+mn-ea"/>
                <a:cs typeface="+mn-cs"/>
              </a:rPr>
              <a:t>HashMap、HashTable</a:t>
            </a:r>
            <a:r>
              <a:rPr lang="zh-CN" altLang="en-US" sz="1200" b="0" i="0" kern="1200" dirty="0">
                <a:solidFill>
                  <a:schemeClr val="tx1"/>
                </a:solidFill>
                <a:effectLst/>
                <a:latin typeface="+mn-lt"/>
                <a:ea typeface="+mn-ea"/>
                <a:cs typeface="+mn-cs"/>
              </a:rPr>
              <a:t>有很深的了解的话，那就大错特错！本文将基于</a:t>
            </a:r>
            <a:r>
              <a:rPr lang="en-US" sz="1200" b="0" i="0" kern="1200" dirty="0">
                <a:solidFill>
                  <a:schemeClr val="tx1"/>
                </a:solidFill>
                <a:effectLst/>
                <a:latin typeface="+mn-lt"/>
                <a:ea typeface="+mn-ea"/>
                <a:cs typeface="+mn-cs"/>
              </a:rPr>
              <a:t>JDK1.8</a:t>
            </a:r>
            <a:r>
              <a:rPr lang="zh-CN" altLang="en-US" sz="1200" b="0" i="0" kern="1200" dirty="0">
                <a:solidFill>
                  <a:schemeClr val="tx1"/>
                </a:solidFill>
                <a:effectLst/>
                <a:latin typeface="+mn-lt"/>
                <a:ea typeface="+mn-ea"/>
                <a:cs typeface="+mn-cs"/>
              </a:rPr>
              <a:t>的</a:t>
            </a:r>
            <a:r>
              <a:rPr lang="en-US" sz="1200" b="0" i="0" kern="1200" dirty="0">
                <a:solidFill>
                  <a:schemeClr val="tx1"/>
                </a:solidFill>
                <a:effectLst/>
                <a:latin typeface="+mn-lt"/>
                <a:ea typeface="+mn-ea"/>
                <a:cs typeface="+mn-cs"/>
              </a:rPr>
              <a:t>HashMap</a:t>
            </a:r>
            <a:r>
              <a:rPr lang="zh-CN"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Hashtable</a:t>
            </a:r>
            <a:r>
              <a:rPr lang="zh-CN" altLang="en-US" sz="1200" b="0" i="0" kern="1200" dirty="0">
                <a:solidFill>
                  <a:schemeClr val="tx1"/>
                </a:solidFill>
                <a:effectLst/>
                <a:latin typeface="+mn-lt"/>
                <a:ea typeface="+mn-ea"/>
                <a:cs typeface="+mn-cs"/>
              </a:rPr>
              <a:t>的源码进行详细的比较。</a:t>
            </a:r>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13</a:t>
            </a:fld>
            <a:endParaRPr lang="en-US"/>
          </a:p>
        </p:txBody>
      </p:sp>
    </p:spTree>
    <p:extLst>
      <p:ext uri="{BB962C8B-B14F-4D97-AF65-F5344CB8AC3E}">
        <p14:creationId xmlns:p14="http://schemas.microsoft.com/office/powerpoint/2010/main" val="414472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https://lw900925.github.io/java/java8-lambda-expression.html</a:t>
            </a:r>
            <a:endParaRPr lang="en-US" dirty="0"/>
          </a:p>
          <a:p>
            <a:r>
              <a:rPr lang="en-US" dirty="0"/>
              <a:t>1) </a:t>
            </a:r>
            <a:r>
              <a:rPr lang="en-US" dirty="0" err="1"/>
              <a:t>flowcontrol</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14</a:t>
            </a:fld>
            <a:endParaRPr lang="en-US"/>
          </a:p>
        </p:txBody>
      </p:sp>
    </p:spTree>
    <p:extLst>
      <p:ext uri="{BB962C8B-B14F-4D97-AF65-F5344CB8AC3E}">
        <p14:creationId xmlns:p14="http://schemas.microsoft.com/office/powerpoint/2010/main" val="4031578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Before looking at the difference between </a:t>
            </a:r>
            <a:r>
              <a:rPr lang="en-US" sz="1200" b="0" i="0" kern="1200" dirty="0" err="1">
                <a:solidFill>
                  <a:schemeClr val="tx1"/>
                </a:solidFill>
                <a:effectLst/>
                <a:latin typeface="+mn-lt"/>
                <a:ea typeface="+mn-ea"/>
                <a:cs typeface="+mn-cs"/>
              </a:rPr>
              <a:t>java.lang.RuntimeException</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java.lang.Exception</a:t>
            </a:r>
            <a:r>
              <a:rPr lang="en-US" sz="1200" b="0" i="0" kern="1200" dirty="0">
                <a:solidFill>
                  <a:schemeClr val="tx1"/>
                </a:solidFill>
                <a:effectLst/>
                <a:latin typeface="+mn-lt"/>
                <a:ea typeface="+mn-ea"/>
                <a:cs typeface="+mn-cs"/>
              </a:rPr>
              <a:t> classes, you must know the Exception hierarchy. Both Exception and Error classes are derived from class Throwable (which derives from the class Object). And the class </a:t>
            </a:r>
            <a:r>
              <a:rPr lang="en-US" sz="1200" b="0" i="0" kern="1200" dirty="0" err="1">
                <a:solidFill>
                  <a:schemeClr val="tx1"/>
                </a:solidFill>
                <a:effectLst/>
                <a:latin typeface="+mn-lt"/>
                <a:ea typeface="+mn-ea"/>
                <a:cs typeface="+mn-cs"/>
              </a:rPr>
              <a:t>RuntimeException</a:t>
            </a:r>
            <a:r>
              <a:rPr lang="en-US" sz="1200" b="0" i="0" kern="1200" dirty="0">
                <a:solidFill>
                  <a:schemeClr val="tx1"/>
                </a:solidFill>
                <a:effectLst/>
                <a:latin typeface="+mn-lt"/>
                <a:ea typeface="+mn-ea"/>
                <a:cs typeface="+mn-cs"/>
              </a:rPr>
              <a:t> is derived from class Exception.</a:t>
            </a:r>
          </a:p>
          <a:p>
            <a:pPr fontAlgn="base"/>
            <a:r>
              <a:rPr lang="en-US" sz="1200" b="0" i="0" kern="1200" dirty="0">
                <a:solidFill>
                  <a:schemeClr val="tx1"/>
                </a:solidFill>
                <a:effectLst/>
                <a:latin typeface="+mn-lt"/>
                <a:ea typeface="+mn-ea"/>
                <a:cs typeface="+mn-cs"/>
              </a:rPr>
              <a:t>All the exceptions are derived either from Exception or </a:t>
            </a:r>
            <a:r>
              <a:rPr lang="en-US" sz="1200" b="0" i="0" kern="1200" dirty="0" err="1">
                <a:solidFill>
                  <a:schemeClr val="tx1"/>
                </a:solidFill>
                <a:effectLst/>
                <a:latin typeface="+mn-lt"/>
                <a:ea typeface="+mn-ea"/>
                <a:cs typeface="+mn-cs"/>
              </a:rPr>
              <a:t>RuntimeException</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All the exceptions which derive from </a:t>
            </a:r>
            <a:r>
              <a:rPr lang="en-US" sz="1200" b="0" i="0" kern="1200" dirty="0" err="1">
                <a:solidFill>
                  <a:schemeClr val="tx1"/>
                </a:solidFill>
                <a:effectLst/>
                <a:latin typeface="+mn-lt"/>
                <a:ea typeface="+mn-ea"/>
                <a:cs typeface="+mn-cs"/>
              </a:rPr>
              <a:t>RuntimeException</a:t>
            </a:r>
            <a:r>
              <a:rPr lang="en-US" sz="1200" b="0" i="0" kern="1200" dirty="0">
                <a:solidFill>
                  <a:schemeClr val="tx1"/>
                </a:solidFill>
                <a:effectLst/>
                <a:latin typeface="+mn-lt"/>
                <a:ea typeface="+mn-ea"/>
                <a:cs typeface="+mn-cs"/>
              </a:rPr>
              <a:t> are referred to as </a:t>
            </a:r>
            <a:r>
              <a:rPr lang="en-US" sz="1200" b="1" i="1" kern="1200" dirty="0">
                <a:solidFill>
                  <a:schemeClr val="tx1"/>
                </a:solidFill>
                <a:effectLst/>
                <a:latin typeface="+mn-lt"/>
                <a:ea typeface="+mn-ea"/>
                <a:cs typeface="+mn-cs"/>
              </a:rPr>
              <a:t>unchecked</a:t>
            </a:r>
            <a:r>
              <a:rPr lang="en-US" sz="1200" b="0" i="0" kern="1200" dirty="0">
                <a:solidFill>
                  <a:schemeClr val="tx1"/>
                </a:solidFill>
                <a:effectLst/>
                <a:latin typeface="+mn-lt"/>
                <a:ea typeface="+mn-ea"/>
                <a:cs typeface="+mn-cs"/>
              </a:rPr>
              <a:t> exceptions. And all the other exceptions are </a:t>
            </a:r>
            <a:r>
              <a:rPr lang="en-US" sz="1200" b="1" i="1" kern="1200" dirty="0">
                <a:solidFill>
                  <a:schemeClr val="tx1"/>
                </a:solidFill>
                <a:effectLst/>
                <a:latin typeface="+mn-lt"/>
                <a:ea typeface="+mn-ea"/>
                <a:cs typeface="+mn-cs"/>
              </a:rPr>
              <a:t>checked</a:t>
            </a:r>
            <a:r>
              <a:rPr lang="en-US" sz="1200" b="0" i="0" kern="1200" dirty="0">
                <a:solidFill>
                  <a:schemeClr val="tx1"/>
                </a:solidFill>
                <a:effectLst/>
                <a:latin typeface="+mn-lt"/>
                <a:ea typeface="+mn-ea"/>
                <a:cs typeface="+mn-cs"/>
              </a:rPr>
              <a:t> exceptions. </a:t>
            </a:r>
            <a:r>
              <a:rPr lang="en-US" sz="1200" b="1" i="0" kern="1200" dirty="0">
                <a:solidFill>
                  <a:schemeClr val="tx1"/>
                </a:solidFill>
                <a:effectLst/>
                <a:latin typeface="+mn-lt"/>
                <a:ea typeface="+mn-ea"/>
                <a:cs typeface="+mn-cs"/>
              </a:rPr>
              <a:t>A checked exception must be caught somewhere in your code, otherwise, it will not compile. </a:t>
            </a:r>
            <a:r>
              <a:rPr lang="en-US" sz="1200" b="0" i="0" kern="1200" dirty="0">
                <a:solidFill>
                  <a:schemeClr val="tx1"/>
                </a:solidFill>
                <a:effectLst/>
                <a:latin typeface="+mn-lt"/>
                <a:ea typeface="+mn-ea"/>
                <a:cs typeface="+mn-cs"/>
              </a:rPr>
              <a:t>That is why they are called checked exceptions. On the other hand, with unchecked exceptions, the calling method is under no obligation to handle or declare it.</a:t>
            </a:r>
          </a:p>
          <a:p>
            <a:pPr fontAlgn="base"/>
            <a:r>
              <a:rPr lang="en-US" sz="1200" b="0" i="0" kern="1200" dirty="0">
                <a:solidFill>
                  <a:schemeClr val="tx1"/>
                </a:solidFill>
                <a:effectLst/>
                <a:latin typeface="+mn-lt"/>
                <a:ea typeface="+mn-ea"/>
                <a:cs typeface="+mn-cs"/>
              </a:rPr>
              <a:t>Therefore all the exceptions which compiler forces you to handle are directly derived from </a:t>
            </a:r>
            <a:r>
              <a:rPr lang="en-US" sz="1200" b="0" i="0" kern="1200" dirty="0" err="1">
                <a:solidFill>
                  <a:schemeClr val="tx1"/>
                </a:solidFill>
                <a:effectLst/>
                <a:latin typeface="+mn-lt"/>
                <a:ea typeface="+mn-ea"/>
                <a:cs typeface="+mn-cs"/>
              </a:rPr>
              <a:t>java.lang.Exception</a:t>
            </a:r>
            <a:r>
              <a:rPr lang="en-US" sz="1200" b="0" i="0" kern="1200" dirty="0">
                <a:solidFill>
                  <a:schemeClr val="tx1"/>
                </a:solidFill>
                <a:effectLst/>
                <a:latin typeface="+mn-lt"/>
                <a:ea typeface="+mn-ea"/>
                <a:cs typeface="+mn-cs"/>
              </a:rPr>
              <a:t> and all the other which compiler does not force you to handle are derived from </a:t>
            </a:r>
            <a:r>
              <a:rPr lang="en-US" sz="1200" b="0" i="0" kern="1200" dirty="0" err="1">
                <a:solidFill>
                  <a:schemeClr val="tx1"/>
                </a:solidFill>
                <a:effectLst/>
                <a:latin typeface="+mn-lt"/>
                <a:ea typeface="+mn-ea"/>
                <a:cs typeface="+mn-cs"/>
              </a:rPr>
              <a:t>java.lang.RuntimeException</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Following are some of the direct known s</a:t>
            </a:r>
          </a:p>
          <a:p>
            <a:endParaRPr lang="en-US" dirty="0"/>
          </a:p>
          <a:p>
            <a:endParaRPr lang="en-US" dirty="0"/>
          </a:p>
          <a:p>
            <a:r>
              <a:rPr lang="en-US" dirty="0">
                <a:hlinkClick r:id="rId3"/>
              </a:rPr>
              <a:t>https://stackoverflow.com/questions/2190161/difference-between-java-lang-runtimeexception-and-java-lang-exception</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15</a:t>
            </a:fld>
            <a:endParaRPr lang="en-US"/>
          </a:p>
        </p:txBody>
      </p:sp>
    </p:spTree>
    <p:extLst>
      <p:ext uri="{BB962C8B-B14F-4D97-AF65-F5344CB8AC3E}">
        <p14:creationId xmlns:p14="http://schemas.microsoft.com/office/powerpoint/2010/main" val="1202653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hlinkClick r:id="rId3"/>
              </a:rPr>
              <a:t>https://stackoverflow.com/questions/2190161/difference-between-java-lang-runtimeexception-and-java-lang-exception</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16</a:t>
            </a:fld>
            <a:endParaRPr lang="en-US"/>
          </a:p>
        </p:txBody>
      </p:sp>
    </p:spTree>
    <p:extLst>
      <p:ext uri="{BB962C8B-B14F-4D97-AF65-F5344CB8AC3E}">
        <p14:creationId xmlns:p14="http://schemas.microsoft.com/office/powerpoint/2010/main" val="438211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exceptionhandling</a:t>
            </a:r>
            <a:endParaRPr lang="en-US" dirty="0"/>
          </a:p>
          <a:p>
            <a:endParaRPr lang="en-US" dirty="0"/>
          </a:p>
          <a:p>
            <a:r>
              <a:rPr lang="en-US" dirty="0">
                <a:hlinkClick r:id="rId3"/>
              </a:rPr>
              <a:t>https://stackoverflow.com/questions/2190161/difference-between-java-lang-runtimeexception-and-java-lang-exception</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17</a:t>
            </a:fld>
            <a:endParaRPr lang="en-US"/>
          </a:p>
        </p:txBody>
      </p:sp>
    </p:spTree>
    <p:extLst>
      <p:ext uri="{BB962C8B-B14F-4D97-AF65-F5344CB8AC3E}">
        <p14:creationId xmlns:p14="http://schemas.microsoft.com/office/powerpoint/2010/main" val="2427441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1) keywords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https://lw900925.github.io/java/java8-lambda-expression.html</a:t>
            </a:r>
            <a:endParaRPr lang="en-US" dirty="0"/>
          </a:p>
          <a:p>
            <a:endParaRPr lang="en-US" dirty="0"/>
          </a:p>
          <a:p>
            <a:r>
              <a:rPr lang="zh-CN" altLang="en-US" sz="1200" b="0" i="0" kern="1200" dirty="0">
                <a:solidFill>
                  <a:schemeClr val="tx1"/>
                </a:solidFill>
                <a:effectLst/>
                <a:latin typeface="+mn-lt"/>
                <a:ea typeface="+mn-ea"/>
                <a:cs typeface="+mn-cs"/>
              </a:rPr>
              <a:t>当用</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修饰一个类时，表明这个类不能被继承。也就是说，如果一个类你永远不会让他被继承，就可以用</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进行修饰。</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类中的成员变量可以根据需要设为</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但是要注意</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类中的所有成员方法都会被隐式地指定为</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方法。</a:t>
            </a:r>
            <a:r>
              <a:rPr lang="en-US"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中的</a:t>
            </a:r>
            <a:r>
              <a:rPr lang="en-US" sz="1200" b="0" i="0" kern="1200" dirty="0">
                <a:solidFill>
                  <a:schemeClr val="tx1"/>
                </a:solidFill>
                <a:effectLst/>
                <a:latin typeface="+mn-lt"/>
                <a:ea typeface="+mn-ea"/>
                <a:cs typeface="+mn-cs"/>
              </a:rPr>
              <a:t>String</a:t>
            </a:r>
            <a:r>
              <a:rPr lang="zh-CN" altLang="en-US" sz="1200" b="0" i="0" kern="1200" dirty="0">
                <a:solidFill>
                  <a:schemeClr val="tx1"/>
                </a:solidFill>
                <a:effectLst/>
                <a:latin typeface="+mn-lt"/>
                <a:ea typeface="+mn-ea"/>
                <a:cs typeface="+mn-cs"/>
              </a:rPr>
              <a:t>类就是一个</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类。</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在使用</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修饰类的时候，要注意谨慎选择，除非这个类真的在以后不会用来继承或者出于安全的考虑，尽量不要将类设计为</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类。</a:t>
            </a:r>
          </a:p>
          <a:p>
            <a:br>
              <a:rPr lang="zh-CN" altLang="en-US" dirty="0"/>
            </a:br>
            <a:endParaRPr lang="en-US" altLang="zh-CN" dirty="0"/>
          </a:p>
          <a:p>
            <a:endParaRPr lang="en-US" dirty="0"/>
          </a:p>
          <a:p>
            <a:r>
              <a:rPr lang="zh-CN" altLang="en-US" sz="1200" b="0" i="0" kern="1200" dirty="0">
                <a:solidFill>
                  <a:schemeClr val="tx1"/>
                </a:solidFill>
                <a:effectLst/>
                <a:latin typeface="+mn-lt"/>
                <a:ea typeface="+mn-ea"/>
                <a:cs typeface="+mn-cs"/>
              </a:rPr>
              <a:t>“使用</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方法的原因有两个。第一个原因是把方法锁定，以防任何继承类修改它的含义；第二个原因是效率。在早期的</a:t>
            </a:r>
            <a:r>
              <a:rPr lang="en-US"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实现版本中，会将</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方法转为内嵌调用。但是如果方法过于庞大，可能看不到内嵌调用带来的任何性能提升。在最近的</a:t>
            </a:r>
            <a:r>
              <a:rPr lang="en-US"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版本中，不需要使用</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方法进行这些优化了。“</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修饰变量是</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用得最多的地方，也是本文接下来要重点阐述的内容。首先了解一下</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变量的基本语法：</a:t>
            </a:r>
          </a:p>
          <a:p>
            <a:r>
              <a:rPr lang="zh-CN" altLang="en-US" sz="1200" b="0" i="0" kern="1200" dirty="0">
                <a:solidFill>
                  <a:schemeClr val="tx1"/>
                </a:solidFill>
                <a:effectLst/>
                <a:latin typeface="+mn-lt"/>
                <a:ea typeface="+mn-ea"/>
                <a:cs typeface="+mn-cs"/>
              </a:rPr>
              <a:t>　　对于一个</a:t>
            </a:r>
            <a:r>
              <a:rPr lang="en-US" sz="1200" b="0" i="0" kern="1200" dirty="0">
                <a:solidFill>
                  <a:schemeClr val="tx1"/>
                </a:solidFill>
                <a:effectLst/>
                <a:latin typeface="+mn-lt"/>
                <a:ea typeface="+mn-ea"/>
                <a:cs typeface="+mn-cs"/>
              </a:rPr>
              <a:t>final</a:t>
            </a:r>
            <a:r>
              <a:rPr lang="zh-CN" altLang="en-US" sz="1200" b="0" i="0" kern="1200" dirty="0">
                <a:solidFill>
                  <a:schemeClr val="tx1"/>
                </a:solidFill>
                <a:effectLst/>
                <a:latin typeface="+mn-lt"/>
                <a:ea typeface="+mn-ea"/>
                <a:cs typeface="+mn-cs"/>
              </a:rPr>
              <a:t>变量，如果是基本数据类型的变量，则其数值一旦在初始化之后便不能更改；如果是引用类型的变量，则在对其初始化之后便不能再让其指向另一个对象。</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18</a:t>
            </a:fld>
            <a:endParaRPr lang="en-US"/>
          </a:p>
        </p:txBody>
      </p:sp>
    </p:spTree>
    <p:extLst>
      <p:ext uri="{BB962C8B-B14F-4D97-AF65-F5344CB8AC3E}">
        <p14:creationId xmlns:p14="http://schemas.microsoft.com/office/powerpoint/2010/main" val="1395108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1) java8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https://lw900925.github.io/java/java8-lambda-expression.htm</a:t>
            </a:r>
            <a:r>
              <a:rPr lang="en-US" dirty="0"/>
              <a:t>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月发布的</a:t>
            </a:r>
            <a:r>
              <a:rPr lang="en-US" sz="1200" b="0" i="0" kern="1200" dirty="0">
                <a:solidFill>
                  <a:schemeClr val="tx1"/>
                </a:solidFill>
                <a:effectLst/>
                <a:latin typeface="+mn-lt"/>
                <a:ea typeface="+mn-ea"/>
                <a:cs typeface="+mn-cs"/>
              </a:rPr>
              <a:t>Java 8，</a:t>
            </a:r>
            <a:r>
              <a:rPr lang="zh-CN" altLang="en-US" sz="1200" b="0" i="0" kern="1200" dirty="0">
                <a:solidFill>
                  <a:schemeClr val="tx1"/>
                </a:solidFill>
                <a:effectLst/>
                <a:latin typeface="+mn-lt"/>
                <a:ea typeface="+mn-ea"/>
                <a:cs typeface="+mn-cs"/>
              </a:rPr>
              <a:t>有可能是</a:t>
            </a:r>
            <a:r>
              <a:rPr lang="en-US"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版本更新中变化最大的一次。新的</a:t>
            </a:r>
            <a:r>
              <a:rPr lang="en-US" sz="1200" b="0" i="0" kern="1200" dirty="0">
                <a:solidFill>
                  <a:schemeClr val="tx1"/>
                </a:solidFill>
                <a:effectLst/>
                <a:latin typeface="+mn-lt"/>
                <a:ea typeface="+mn-ea"/>
                <a:cs typeface="+mn-cs"/>
              </a:rPr>
              <a:t>Java 8</a:t>
            </a:r>
            <a:r>
              <a:rPr lang="zh-CN" altLang="en-US" sz="1200" b="0" i="0" kern="1200" dirty="0">
                <a:solidFill>
                  <a:schemeClr val="tx1"/>
                </a:solidFill>
                <a:effectLst/>
                <a:latin typeface="+mn-lt"/>
                <a:ea typeface="+mn-ea"/>
                <a:cs typeface="+mn-cs"/>
              </a:rPr>
              <a:t>为开发者带来了许多重量级的新特性，包括</a:t>
            </a:r>
            <a:r>
              <a:rPr lang="en-US" sz="1200" b="0" i="0" kern="1200" dirty="0">
                <a:solidFill>
                  <a:schemeClr val="tx1"/>
                </a:solidFill>
                <a:effectLst/>
                <a:latin typeface="+mn-lt"/>
                <a:ea typeface="+mn-ea"/>
                <a:cs typeface="+mn-cs"/>
              </a:rPr>
              <a:t>Lambda</a:t>
            </a:r>
            <a:r>
              <a:rPr lang="zh-CN" altLang="en-US" sz="1200" b="0" i="0" kern="1200" dirty="0">
                <a:solidFill>
                  <a:schemeClr val="tx1"/>
                </a:solidFill>
                <a:effectLst/>
                <a:latin typeface="+mn-lt"/>
                <a:ea typeface="+mn-ea"/>
                <a:cs typeface="+mn-cs"/>
              </a:rPr>
              <a:t>表达式，流式数据处理，新的</a:t>
            </a:r>
            <a:r>
              <a:rPr lang="en-US" dirty="0"/>
              <a:t>Optional</a:t>
            </a:r>
            <a:r>
              <a:rPr lang="zh-CN" altLang="en-US" sz="1200" b="0" i="0" kern="1200" dirty="0">
                <a:solidFill>
                  <a:schemeClr val="tx1"/>
                </a:solidFill>
                <a:effectLst/>
                <a:latin typeface="+mn-lt"/>
                <a:ea typeface="+mn-ea"/>
                <a:cs typeface="+mn-cs"/>
              </a:rPr>
              <a:t>类，新的日期和时间</a:t>
            </a:r>
            <a:r>
              <a:rPr lang="en-US" sz="1200" b="0" i="0" kern="1200" dirty="0">
                <a:solidFill>
                  <a:schemeClr val="tx1"/>
                </a:solidFill>
                <a:effectLst/>
                <a:latin typeface="+mn-lt"/>
                <a:ea typeface="+mn-ea"/>
                <a:cs typeface="+mn-cs"/>
              </a:rPr>
              <a:t>API</a:t>
            </a:r>
            <a:r>
              <a:rPr lang="zh-CN" altLang="en-US" sz="1200" b="0" i="0" kern="1200" dirty="0">
                <a:solidFill>
                  <a:schemeClr val="tx1"/>
                </a:solidFill>
                <a:effectLst/>
                <a:latin typeface="+mn-lt"/>
                <a:ea typeface="+mn-ea"/>
                <a:cs typeface="+mn-cs"/>
              </a:rPr>
              <a:t>等。这些新特性给</a:t>
            </a:r>
            <a:r>
              <a:rPr lang="en-US"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开发者带来了福音，特别是</a:t>
            </a:r>
            <a:r>
              <a:rPr lang="en-US" sz="1200" b="0" i="0" kern="1200" dirty="0">
                <a:solidFill>
                  <a:schemeClr val="tx1"/>
                </a:solidFill>
                <a:effectLst/>
                <a:latin typeface="+mn-lt"/>
                <a:ea typeface="+mn-ea"/>
                <a:cs typeface="+mn-cs"/>
              </a:rPr>
              <a:t>Lambda</a:t>
            </a:r>
            <a:r>
              <a:rPr lang="zh-CN" altLang="en-US" sz="1200" b="0" i="0" kern="1200" dirty="0">
                <a:solidFill>
                  <a:schemeClr val="tx1"/>
                </a:solidFill>
                <a:effectLst/>
                <a:latin typeface="+mn-lt"/>
                <a:ea typeface="+mn-ea"/>
                <a:cs typeface="+mn-cs"/>
              </a:rPr>
              <a:t>表达式的支持，使程序设计更加简化。本篇文章将讨论行为参数化，</a:t>
            </a:r>
            <a:r>
              <a:rPr lang="en-US" sz="1200" b="0" i="0" kern="1200" dirty="0">
                <a:solidFill>
                  <a:schemeClr val="tx1"/>
                </a:solidFill>
                <a:effectLst/>
                <a:latin typeface="+mn-lt"/>
                <a:ea typeface="+mn-ea"/>
                <a:cs typeface="+mn-cs"/>
              </a:rPr>
              <a:t>Lambda</a:t>
            </a:r>
            <a:r>
              <a:rPr lang="zh-CN" altLang="en-US" sz="1200" b="0" i="0" kern="1200" dirty="0">
                <a:solidFill>
                  <a:schemeClr val="tx1"/>
                </a:solidFill>
                <a:effectLst/>
                <a:latin typeface="+mn-lt"/>
                <a:ea typeface="+mn-ea"/>
                <a:cs typeface="+mn-cs"/>
              </a:rPr>
              <a:t>表达式，函数式接口等特性。</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19</a:t>
            </a:fld>
            <a:endParaRPr lang="en-US"/>
          </a:p>
        </p:txBody>
      </p:sp>
    </p:spTree>
    <p:extLst>
      <p:ext uri="{BB962C8B-B14F-4D97-AF65-F5344CB8AC3E}">
        <p14:creationId xmlns:p14="http://schemas.microsoft.com/office/powerpoint/2010/main" val="3769386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https://medium.com/@hinchman_amanda/oop-metaprogramming-series-java-reflection-and-aop-6f63b23f0b05</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is Reflection?</a:t>
            </a:r>
          </a:p>
          <a:p>
            <a:r>
              <a:rPr lang="en-US" sz="1200" b="0" i="0" kern="1200" dirty="0">
                <a:solidFill>
                  <a:schemeClr val="tx1"/>
                </a:solidFill>
                <a:effectLst/>
                <a:latin typeface="+mn-lt"/>
                <a:ea typeface="+mn-ea"/>
                <a:cs typeface="+mn-cs"/>
              </a:rPr>
              <a:t>Reflection is a programming technique that allows us to examine and even modify the structure of objects at run-time. The Java Reflection API enhanced Java Class with self-inspecting methods such as:</a:t>
            </a:r>
          </a:p>
          <a:p>
            <a:r>
              <a:rPr lang="en-US" sz="1200" b="1" i="0" kern="1200" dirty="0">
                <a:solidFill>
                  <a:schemeClr val="tx1"/>
                </a:solidFill>
                <a:effectLst/>
                <a:latin typeface="+mn-lt"/>
                <a:ea typeface="+mn-ea"/>
                <a:cs typeface="+mn-cs"/>
              </a:rPr>
              <a:t>[Class].</a:t>
            </a:r>
            <a:r>
              <a:rPr lang="en-US" sz="1200" b="1" i="0" kern="1200" dirty="0" err="1">
                <a:solidFill>
                  <a:schemeClr val="tx1"/>
                </a:solidFill>
                <a:effectLst/>
                <a:latin typeface="+mn-lt"/>
                <a:ea typeface="+mn-ea"/>
                <a:cs typeface="+mn-cs"/>
              </a:rPr>
              <a:t>getMethods</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 the methods that are returned includes not only the declared methods but also the inherited methods</a:t>
            </a:r>
          </a:p>
          <a:p>
            <a:r>
              <a:rPr lang="en-US" sz="1200" b="1" i="0" kern="1200" dirty="0">
                <a:solidFill>
                  <a:schemeClr val="tx1"/>
                </a:solidFill>
                <a:effectLst/>
                <a:latin typeface="+mn-lt"/>
                <a:ea typeface="+mn-ea"/>
                <a:cs typeface="+mn-cs"/>
              </a:rPr>
              <a:t>[Class].</a:t>
            </a:r>
            <a:r>
              <a:rPr lang="en-US" sz="1200" b="1" i="0" kern="1200" dirty="0" err="1">
                <a:solidFill>
                  <a:schemeClr val="tx1"/>
                </a:solidFill>
                <a:effectLst/>
                <a:latin typeface="+mn-lt"/>
                <a:ea typeface="+mn-ea"/>
                <a:cs typeface="+mn-cs"/>
              </a:rPr>
              <a:t>getDeclaredMethods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returns only declared methods</a:t>
            </a:r>
          </a:p>
          <a:p>
            <a:r>
              <a:rPr lang="en-US" sz="1200" b="1" i="0" kern="1200" dirty="0">
                <a:solidFill>
                  <a:schemeClr val="tx1"/>
                </a:solidFill>
                <a:effectLst/>
                <a:latin typeface="+mn-lt"/>
                <a:ea typeface="+mn-ea"/>
                <a:cs typeface="+mn-cs"/>
              </a:rPr>
              <a:t>[Class].</a:t>
            </a:r>
            <a:r>
              <a:rPr lang="en-US" sz="1200" b="1" i="0" kern="1200" dirty="0" err="1">
                <a:solidFill>
                  <a:schemeClr val="tx1"/>
                </a:solidFill>
                <a:effectLst/>
                <a:latin typeface="+mn-lt"/>
                <a:ea typeface="+mn-ea"/>
                <a:cs typeface="+mn-cs"/>
              </a:rPr>
              <a:t>getReturnType</a:t>
            </a:r>
            <a:r>
              <a:rPr lang="en-US" sz="1200" b="1" i="0" kern="1200" dirty="0">
                <a:solidFill>
                  <a:schemeClr val="tx1"/>
                </a:solidFill>
                <a:effectLst/>
                <a:latin typeface="+mn-lt"/>
                <a:ea typeface="+mn-ea"/>
                <a:cs typeface="+mn-cs"/>
              </a:rPr>
              <a:t>()</a:t>
            </a:r>
            <a:r>
              <a:rPr lang="en-US" sz="1200" b="1"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returns the return type of for each method. Output includes fully qualified name of the class, which means that it includes the package name (i.e. </a:t>
            </a:r>
            <a:r>
              <a:rPr lang="en-US" sz="1200" b="0" i="0" kern="1200" dirty="0" err="1">
                <a:solidFill>
                  <a:schemeClr val="tx1"/>
                </a:solidFill>
                <a:effectLst/>
                <a:latin typeface="+mn-lt"/>
                <a:ea typeface="+mn-ea"/>
                <a:cs typeface="+mn-cs"/>
              </a:rPr>
              <a:t>java.lang.Double</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[Class].</a:t>
            </a:r>
            <a:r>
              <a:rPr lang="en-US" sz="1200" b="1" i="0" kern="1200" dirty="0" err="1">
                <a:solidFill>
                  <a:schemeClr val="tx1"/>
                </a:solidFill>
                <a:effectLst/>
                <a:latin typeface="+mn-lt"/>
                <a:ea typeface="+mn-ea"/>
                <a:cs typeface="+mn-cs"/>
              </a:rPr>
              <a:t>getModifiers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returns as </a:t>
            </a:r>
            <a:r>
              <a:rPr lang="en-US" sz="1200" b="0" i="0" kern="1200" dirty="0" err="1">
                <a:solidFill>
                  <a:schemeClr val="tx1"/>
                </a:solidFill>
                <a:effectLst/>
                <a:latin typeface="+mn-lt"/>
                <a:ea typeface="+mn-ea"/>
                <a:cs typeface="+mn-cs"/>
              </a:rPr>
              <a:t>ints</a:t>
            </a:r>
            <a:r>
              <a:rPr lang="en-US" sz="1200" b="0" i="0" kern="1200" dirty="0">
                <a:solidFill>
                  <a:schemeClr val="tx1"/>
                </a:solidFill>
                <a:effectLst/>
                <a:latin typeface="+mn-lt"/>
                <a:ea typeface="+mn-ea"/>
                <a:cs typeface="+mn-cs"/>
              </a:rPr>
              <a:t>. Converting a string gives you the method signature</a:t>
            </a:r>
          </a:p>
          <a:p>
            <a:r>
              <a:rPr lang="en-US" sz="1200" b="0" i="0" kern="1200" dirty="0">
                <a:solidFill>
                  <a:schemeClr val="tx1"/>
                </a:solidFill>
                <a:effectLst/>
                <a:latin typeface="+mn-lt"/>
                <a:ea typeface="+mn-ea"/>
                <a:cs typeface="+mn-cs"/>
              </a:rPr>
              <a:t>The following methods enhance the Java Class by retrieving information that may allow functions such </a:t>
            </a:r>
            <a:r>
              <a:rPr lang="en-US" sz="1200" b="1" i="0" kern="1200" dirty="0">
                <a:solidFill>
                  <a:schemeClr val="tx1"/>
                </a:solidFill>
                <a:effectLst/>
                <a:latin typeface="+mn-lt"/>
                <a:ea typeface="+mn-ea"/>
                <a:cs typeface="+mn-cs"/>
              </a:rPr>
              <a:t>presenting information in the compiler</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generating compile-time, deployment-time processing or runtime processing</a:t>
            </a:r>
            <a:r>
              <a:rPr lang="en-US" sz="1200" b="0" i="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20</a:t>
            </a:fld>
            <a:endParaRPr lang="en-US"/>
          </a:p>
        </p:txBody>
      </p:sp>
    </p:spTree>
    <p:extLst>
      <p:ext uri="{BB962C8B-B14F-4D97-AF65-F5344CB8AC3E}">
        <p14:creationId xmlns:p14="http://schemas.microsoft.com/office/powerpoint/2010/main" val="3532472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https://powerdream5.wordpress.com/2007/10/08/applying-java-reflection-to-ioc-and-aop-2/</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21</a:t>
            </a:fld>
            <a:endParaRPr lang="en-US"/>
          </a:p>
        </p:txBody>
      </p:sp>
    </p:spTree>
    <p:extLst>
      <p:ext uri="{BB962C8B-B14F-4D97-AF65-F5344CB8AC3E}">
        <p14:creationId xmlns:p14="http://schemas.microsoft.com/office/powerpoint/2010/main" val="266935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2</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3604335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https://www.eclipse.org/aspectj/</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22</a:t>
            </a:fld>
            <a:endParaRPr lang="en-US"/>
          </a:p>
        </p:txBody>
      </p:sp>
    </p:spTree>
    <p:extLst>
      <p:ext uri="{BB962C8B-B14F-4D97-AF65-F5344CB8AC3E}">
        <p14:creationId xmlns:p14="http://schemas.microsoft.com/office/powerpoint/2010/main" val="346682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with AOP</a:t>
            </a:r>
          </a:p>
          <a:p>
            <a:r>
              <a:rPr lang="en-US" dirty="0">
                <a:hlinkClick r:id="rId3"/>
              </a:rPr>
              <a:t>http://esus.com/get-started-with-aspectj/</a:t>
            </a:r>
            <a:endParaRPr lang="en-US" dirty="0"/>
          </a:p>
          <a:p>
            <a:endParaRPr lang="en-US" dirty="0"/>
          </a:p>
          <a:p>
            <a:r>
              <a:rPr lang="en-US" dirty="0">
                <a:hlinkClick r:id="rId4"/>
              </a:rPr>
              <a:t>https://www.eclipse.org/aspectj/downloads.php</a:t>
            </a:r>
            <a:endParaRPr lang="en-US" dirty="0"/>
          </a:p>
          <a:p>
            <a:r>
              <a:rPr lang="en-US" dirty="0">
                <a:hlinkClick r:id="rId5"/>
              </a:rPr>
              <a:t>https://medium.com/@hinchman_amanda/oop-metaprogramming-series-java-reflection-and-aop-6f63b23f0b05</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23</a:t>
            </a:fld>
            <a:endParaRPr lang="en-US"/>
          </a:p>
        </p:txBody>
      </p:sp>
    </p:spTree>
    <p:extLst>
      <p:ext uri="{BB962C8B-B14F-4D97-AF65-F5344CB8AC3E}">
        <p14:creationId xmlns:p14="http://schemas.microsoft.com/office/powerpoint/2010/main" val="378964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Reflection</a:t>
            </a:r>
          </a:p>
          <a:p>
            <a:pPr marL="228600" indent="-228600">
              <a:buAutoNum type="arabicParenR"/>
            </a:pPr>
            <a:r>
              <a:rPr lang="en-US" dirty="0"/>
              <a:t>AOP: </a:t>
            </a:r>
            <a:r>
              <a:rPr lang="en-US" dirty="0" err="1"/>
              <a:t>ajc</a:t>
            </a:r>
            <a:r>
              <a:rPr lang="en-US" dirty="0"/>
              <a:t>, …</a:t>
            </a:r>
          </a:p>
          <a:p>
            <a:pPr marL="228600" indent="-228600">
              <a:buAutoNum type="arabicParenR"/>
            </a:pPr>
            <a:r>
              <a:rPr lang="en-US" dirty="0" err="1"/>
              <a:t>Aspectj</a:t>
            </a:r>
            <a:r>
              <a:rPr lang="en-US" dirty="0"/>
              <a:t>: </a:t>
            </a:r>
            <a:r>
              <a:rPr lang="en-US" dirty="0" err="1"/>
              <a:t>Pom</a:t>
            </a:r>
            <a:r>
              <a:rPr lang="en-US" dirty="0"/>
              <a:t>, </a:t>
            </a:r>
            <a:r>
              <a:rPr lang="en-US" dirty="0" err="1"/>
              <a:t>aop.xml</a:t>
            </a:r>
            <a:r>
              <a:rPr lang="en-US" dirty="0"/>
              <a:t>, …</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24</a:t>
            </a:fld>
            <a:endParaRPr lang="en-US"/>
          </a:p>
        </p:txBody>
      </p:sp>
    </p:spTree>
    <p:extLst>
      <p:ext uri="{BB962C8B-B14F-4D97-AF65-F5344CB8AC3E}">
        <p14:creationId xmlns:p14="http://schemas.microsoft.com/office/powerpoint/2010/main" val="2140101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https://raygun.com/blog/oop-concepts-java/</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Abstraction: </a:t>
            </a:r>
          </a:p>
          <a:p>
            <a:r>
              <a:rPr lang="en-US" sz="1200" b="0" i="0" kern="1200" dirty="0">
                <a:solidFill>
                  <a:schemeClr val="tx1"/>
                </a:solidFill>
                <a:effectLst/>
                <a:latin typeface="+mn-lt"/>
                <a:ea typeface="+mn-ea"/>
                <a:cs typeface="+mn-cs"/>
              </a:rPr>
              <a:t>With abstraction, you can hide the internal workings of an object and only show the features the user needs to know about. Java provides two ways to implement abstraction: abstract classes and interfaces. With abstract classes, you can achieve partial abstraction, while interfaces make total (100%) abstraction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Abstract classes(</a:t>
            </a:r>
            <a:r>
              <a:rPr lang="en-US" sz="1200" b="0" i="0" kern="1200" dirty="0">
                <a:solidFill>
                  <a:schemeClr val="tx1"/>
                </a:solidFill>
                <a:effectLst/>
                <a:latin typeface="+mn-lt"/>
                <a:ea typeface="+mn-ea"/>
                <a:cs typeface="+mn-cs"/>
              </a:rPr>
              <a:t>An abstract class is a superclass (parent class) that cannot be instantiated. You need to instantiate one of its child classes if you want to create a new object. Abstract classes can have both abstract and concrete methods. Abstract methods contain only the method signature, while concrete methods declare a method body as well. Abstract classes are defined with the </a:t>
            </a:r>
            <a:r>
              <a:rPr lang="en-US" dirty="0"/>
              <a:t>abstract</a:t>
            </a:r>
            <a:r>
              <a:rPr lang="en-US" sz="1200" b="0" i="0" kern="1200" dirty="0">
                <a:solidFill>
                  <a:schemeClr val="tx1"/>
                </a:solidFill>
                <a:effectLst/>
                <a:latin typeface="+mn-lt"/>
                <a:ea typeface="+mn-ea"/>
                <a:cs typeface="+mn-cs"/>
              </a:rPr>
              <a:t> keyword.</a:t>
            </a:r>
            <a:r>
              <a:rPr lang="en-US" sz="1200" b="1" i="0" kern="1200" dirty="0">
                <a:solidFill>
                  <a:schemeClr val="tx1"/>
                </a:solidFill>
                <a:effectLst/>
                <a:latin typeface="+mn-lt"/>
                <a:ea typeface="+mn-ea"/>
                <a:cs typeface="+mn-cs"/>
              </a:rPr>
              <a:t>), Interfaces(</a:t>
            </a:r>
            <a:r>
              <a:rPr lang="en-US" sz="1200" b="0" i="0" kern="1200" dirty="0">
                <a:solidFill>
                  <a:schemeClr val="tx1"/>
                </a:solidFill>
                <a:effectLst/>
                <a:latin typeface="+mn-lt"/>
                <a:ea typeface="+mn-ea"/>
                <a:cs typeface="+mn-cs"/>
              </a:rPr>
              <a:t>An interface is a 100% abstract class. It can have only static, final, and public fields and abstract methods. It’s frequently referred to as a blueprint of a class as well. Java interfaces allow us to implement multiple inheritance in our code, as a class can implement any number of interfaces. Classes can access an interface using the </a:t>
            </a:r>
            <a:r>
              <a:rPr lang="en-US" dirty="0"/>
              <a:t>implements</a:t>
            </a:r>
            <a:r>
              <a:rPr lang="en-US" sz="1200" b="0" i="0" kern="1200" dirty="0">
                <a:solidFill>
                  <a:schemeClr val="tx1"/>
                </a:solidFill>
                <a:effectLst/>
                <a:latin typeface="+mn-lt"/>
                <a:ea typeface="+mn-ea"/>
                <a:cs typeface="+mn-cs"/>
              </a:rPr>
              <a:t> keyword.</a:t>
            </a:r>
            <a:r>
              <a:rPr lang="en-US" sz="1200" b="1"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Encapsulation: </a:t>
            </a:r>
            <a:r>
              <a:rPr lang="en-US" sz="1200" b="0" i="0" kern="1200" dirty="0">
                <a:solidFill>
                  <a:schemeClr val="tx1"/>
                </a:solidFill>
                <a:effectLst/>
                <a:latin typeface="+mn-lt"/>
                <a:ea typeface="+mn-ea"/>
                <a:cs typeface="+mn-cs"/>
              </a:rPr>
              <a:t>With encapsulation, you can protect the fields of a class. To do so, declare the fields as private and providing access to them with getter and setter methods.</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 Inheritance: </a:t>
            </a:r>
            <a:r>
              <a:rPr lang="en-US" sz="1200" b="0" i="0" kern="1200" dirty="0">
                <a:solidFill>
                  <a:schemeClr val="tx1"/>
                </a:solidFill>
                <a:effectLst/>
                <a:latin typeface="+mn-lt"/>
                <a:ea typeface="+mn-ea"/>
                <a:cs typeface="+mn-cs"/>
              </a:rPr>
              <a:t>Inheritance allows us to extend a class with child classes that inherit the fields and methods of the parent class. It’s an excellent way to achieve code reusability. In Java, we need to use the </a:t>
            </a:r>
            <a:r>
              <a:rPr lang="en-US" dirty="0"/>
              <a:t>extends</a:t>
            </a:r>
            <a:r>
              <a:rPr lang="en-US" sz="1200" b="0" i="0" kern="1200" dirty="0">
                <a:solidFill>
                  <a:schemeClr val="tx1"/>
                </a:solidFill>
                <a:effectLst/>
                <a:latin typeface="+mn-lt"/>
                <a:ea typeface="+mn-ea"/>
                <a:cs typeface="+mn-cs"/>
              </a:rPr>
              <a:t> keyword to create a child class.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Polymorphism: Static polymorphism(</a:t>
            </a:r>
            <a:r>
              <a:rPr lang="en-US" sz="1200" b="0" i="0" kern="1200" dirty="0">
                <a:solidFill>
                  <a:schemeClr val="tx1"/>
                </a:solidFill>
                <a:effectLst/>
                <a:latin typeface="+mn-lt"/>
                <a:ea typeface="+mn-ea"/>
                <a:cs typeface="+mn-cs"/>
              </a:rPr>
              <a:t>Method overloading means that you can have several methods with the same name within a class. However, the number, names, or types of their parameters need to be different.</a:t>
            </a:r>
            <a:r>
              <a:rPr lang="en-US" sz="1200" b="1" i="0" kern="1200" dirty="0">
                <a:solidFill>
                  <a:schemeClr val="tx1"/>
                </a:solidFill>
                <a:effectLst/>
                <a:latin typeface="+mn-lt"/>
                <a:ea typeface="+mn-ea"/>
                <a:cs typeface="+mn-cs"/>
              </a:rPr>
              <a:t>), Dynamic polymorphism(</a:t>
            </a:r>
            <a:r>
              <a:rPr lang="en-US" sz="1200" b="0" i="0" kern="1200" dirty="0">
                <a:solidFill>
                  <a:schemeClr val="tx1"/>
                </a:solidFill>
                <a:effectLst/>
                <a:latin typeface="+mn-lt"/>
                <a:ea typeface="+mn-ea"/>
                <a:cs typeface="+mn-cs"/>
              </a:rPr>
              <a:t>By using the method overriding feature of Java, you can override the methods of a parent class from its child class.</a:t>
            </a:r>
            <a:r>
              <a:rPr lang="en-US" sz="1200" b="1" i="0" kern="1200" dirty="0">
                <a:solidFill>
                  <a:schemeClr val="tx1"/>
                </a:solidFill>
                <a:effectLst/>
                <a:latin typeface="+mn-lt"/>
                <a:ea typeface="+mn-ea"/>
                <a:cs typeface="+mn-cs"/>
              </a:rPr>
              <a:t>)</a:t>
            </a:r>
          </a:p>
          <a:p>
            <a:br>
              <a:rPr lang="en-US" dirty="0"/>
            </a:b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25</a:t>
            </a:fld>
            <a:endParaRPr lang="en-US"/>
          </a:p>
        </p:txBody>
      </p:sp>
    </p:spTree>
    <p:extLst>
      <p:ext uri="{BB962C8B-B14F-4D97-AF65-F5344CB8AC3E}">
        <p14:creationId xmlns:p14="http://schemas.microsoft.com/office/powerpoint/2010/main" val="2747277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Abstraction aims to hide complexity from the users and show them only the relevant information. For example, if you want to drive a car, you don’t need to know about its internal workings. The same is true of Java classes. You can hide internal implementation details by using abstract classes or interfaces. On the abstract level, you only need to define the method signatures (name and parameter list) and let each class implement them in their own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Hides the underlying complexity of data</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Helps avoid repetitive code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Presents only the signature of internal functionality</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Gives flexibility to programmers to change the implementation of the abstract </a:t>
            </a:r>
            <a:r>
              <a:rPr lang="en-US" sz="1200" b="0" i="0" kern="1200" dirty="0" err="1">
                <a:solidFill>
                  <a:schemeClr val="tx1"/>
                </a:solidFill>
                <a:effectLst/>
                <a:latin typeface="+mn-lt"/>
                <a:ea typeface="+mn-ea"/>
                <a:cs typeface="+mn-cs"/>
              </a:rPr>
              <a:t>behaviour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Partial abstraction (0-100%) can be achieved with abstract classes</a:t>
            </a:r>
          </a:p>
          <a:p>
            <a:r>
              <a:rPr lang="en-US" sz="1200" b="0" i="0" kern="1200" dirty="0">
                <a:solidFill>
                  <a:schemeClr val="tx1"/>
                </a:solidFill>
                <a:effectLst/>
                <a:latin typeface="+mn-lt"/>
                <a:ea typeface="+mn-ea"/>
                <a:cs typeface="+mn-cs"/>
              </a:rPr>
              <a:t>Total abstraction (100%) can be achieved with interfaces</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26</a:t>
            </a:fld>
            <a:endParaRPr lang="en-US"/>
          </a:p>
        </p:txBody>
      </p:sp>
    </p:spTree>
    <p:extLst>
      <p:ext uri="{BB962C8B-B14F-4D97-AF65-F5344CB8AC3E}">
        <p14:creationId xmlns:p14="http://schemas.microsoft.com/office/powerpoint/2010/main" val="845413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Encapsulation allows us to protect the data stored in a class from system-wide access. As its name suggests, it safeguards the internal contents of a class like a real-life capsule. You can implement encapsulation in Java by keeping the fields (class variables) private and providing public getter and setter methods to each of them. Java Beans are examples of fully encapsulated classes.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Restricts direct access to data members (fields) of a class.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Fields are set to private</a:t>
            </a:r>
          </a:p>
          <a:p>
            <a:r>
              <a:rPr lang="en-US" sz="1200" b="0" i="0" kern="1200" dirty="0">
                <a:solidFill>
                  <a:schemeClr val="tx1"/>
                </a:solidFill>
                <a:effectLst/>
                <a:latin typeface="+mn-lt"/>
                <a:ea typeface="+mn-ea"/>
                <a:cs typeface="+mn-cs"/>
              </a:rPr>
              <a:t>Each field has a getter and setter method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Getter methods return the field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Setter methods let us change the value of the field</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27</a:t>
            </a:fld>
            <a:endParaRPr lang="en-US"/>
          </a:p>
        </p:txBody>
      </p:sp>
    </p:spTree>
    <p:extLst>
      <p:ext uri="{BB962C8B-B14F-4D97-AF65-F5344CB8AC3E}">
        <p14:creationId xmlns:p14="http://schemas.microsoft.com/office/powerpoint/2010/main" val="1616067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Inheritance</a:t>
            </a:r>
            <a:r>
              <a:rPr lang="en-US" sz="1200" b="0" i="0" kern="1200" dirty="0">
                <a:solidFill>
                  <a:schemeClr val="tx1"/>
                </a:solidFill>
                <a:effectLst/>
                <a:latin typeface="+mn-lt"/>
                <a:ea typeface="+mn-ea"/>
                <a:cs typeface="+mn-cs"/>
              </a:rPr>
              <a:t> makes it possible to create a child class that inherits the fields and methods of the parent class. The child class can override the values and methods of the parent class, however it’s not necessary. It can also add new data and functionality to its parent. Parent classes are also called </a:t>
            </a:r>
            <a:r>
              <a:rPr lang="en-US" sz="1200" b="0" i="0" kern="1200" dirty="0" err="1">
                <a:solidFill>
                  <a:schemeClr val="tx1"/>
                </a:solidFill>
                <a:effectLst/>
                <a:latin typeface="+mn-lt"/>
                <a:ea typeface="+mn-ea"/>
                <a:cs typeface="+mn-cs"/>
              </a:rPr>
              <a:t>superclasses</a:t>
            </a:r>
            <a:r>
              <a:rPr lang="en-US" sz="1200" b="0" i="0" kern="1200" dirty="0">
                <a:solidFill>
                  <a:schemeClr val="tx1"/>
                </a:solidFill>
                <a:effectLst/>
                <a:latin typeface="+mn-lt"/>
                <a:ea typeface="+mn-ea"/>
                <a:cs typeface="+mn-cs"/>
              </a:rPr>
              <a:t> or base classes, while child classes are known as subclasses or derived classes as well. Java uses the extends keyword to implement the principle of inheritance in code.</a:t>
            </a:r>
          </a:p>
          <a:p>
            <a:r>
              <a:rPr lang="en-US" sz="1200" b="1" i="0" kern="1200" dirty="0">
                <a:solidFill>
                  <a:schemeClr val="tx1"/>
                </a:solidFill>
                <a:effectLst/>
                <a:latin typeface="+mn-lt"/>
                <a:ea typeface="+mn-ea"/>
                <a:cs typeface="+mn-cs"/>
              </a:rPr>
              <a:t>Inheritance in Java: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class (child class) can extend another class (parent class) by inheriting its features.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Implements the DRY (Don’t Repeat Yourself) programming principle.</a:t>
            </a:r>
          </a:p>
          <a:p>
            <a:r>
              <a:rPr lang="en-US" sz="1200" b="0" i="0" kern="1200" dirty="0">
                <a:solidFill>
                  <a:schemeClr val="tx1"/>
                </a:solidFill>
                <a:effectLst/>
                <a:latin typeface="+mn-lt"/>
                <a:ea typeface="+mn-ea"/>
                <a:cs typeface="+mn-cs"/>
              </a:rPr>
              <a:t>Improves code reusability.</a:t>
            </a:r>
          </a:p>
          <a:p>
            <a:r>
              <a:rPr lang="en-US" sz="1200" b="0" i="0" kern="1200" dirty="0">
                <a:solidFill>
                  <a:schemeClr val="tx1"/>
                </a:solidFill>
                <a:effectLst/>
                <a:latin typeface="+mn-lt"/>
                <a:ea typeface="+mn-ea"/>
                <a:cs typeface="+mn-cs"/>
              </a:rPr>
              <a:t>Multilevel inheritance is allowed in Java (a child class can have its own child class as well).</a:t>
            </a:r>
          </a:p>
          <a:p>
            <a:r>
              <a:rPr lang="en-US" sz="1200" b="0" i="0" kern="1200" dirty="0">
                <a:solidFill>
                  <a:schemeClr val="tx1"/>
                </a:solidFill>
                <a:effectLst/>
                <a:latin typeface="+mn-lt"/>
                <a:ea typeface="+mn-ea"/>
                <a:cs typeface="+mn-cs"/>
              </a:rPr>
              <a:t>Multiple inheritances are not allowed in Java (a class can’t extend more than one class).</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28</a:t>
            </a:fld>
            <a:endParaRPr lang="en-US"/>
          </a:p>
        </p:txBody>
      </p:sp>
    </p:spTree>
    <p:extLst>
      <p:ext uri="{BB962C8B-B14F-4D97-AF65-F5344CB8AC3E}">
        <p14:creationId xmlns:p14="http://schemas.microsoft.com/office/powerpoint/2010/main" val="1182934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hlinkClick r:id="rId3"/>
              </a:rPr>
              <a:t>Polymorphism</a:t>
            </a:r>
            <a:r>
              <a:rPr lang="en-US" sz="1200" b="0" i="0" kern="1200" dirty="0" err="1">
                <a:solidFill>
                  <a:schemeClr val="tx1"/>
                </a:solidFill>
                <a:effectLst/>
                <a:latin typeface="+mn-lt"/>
                <a:ea typeface="+mn-ea"/>
                <a:cs typeface="+mn-cs"/>
              </a:rPr>
              <a:t>refers</a:t>
            </a:r>
            <a:r>
              <a:rPr lang="en-US" sz="1200" b="0" i="0" kern="1200" dirty="0">
                <a:solidFill>
                  <a:schemeClr val="tx1"/>
                </a:solidFill>
                <a:effectLst/>
                <a:latin typeface="+mn-lt"/>
                <a:ea typeface="+mn-ea"/>
                <a:cs typeface="+mn-cs"/>
              </a:rPr>
              <a:t> to the ability to perform a certain action in different ways. In Java, polymorphism can take two forms: method overloading and method overriding. Method overloading happens when various methods with the same name are present in a class. When they are called they are differentiated by the number, order, and types of their parameters. Method overriding occurs when the child class overrides a method of its parent.</a:t>
            </a:r>
          </a:p>
          <a:p>
            <a:r>
              <a:rPr lang="en-US" sz="1200" b="1" i="0" kern="1200" dirty="0">
                <a:solidFill>
                  <a:schemeClr val="tx1"/>
                </a:solidFill>
                <a:effectLst/>
                <a:latin typeface="+mn-lt"/>
                <a:ea typeface="+mn-ea"/>
                <a:cs typeface="+mn-cs"/>
              </a:rPr>
              <a:t>Polymorphism in Java:</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same method name is used several times.</a:t>
            </a:r>
          </a:p>
          <a:p>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Different methods of the same name can be called from the object.</a:t>
            </a:r>
            <a:br>
              <a:rPr 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All Java objects can be considered polymorphic (at the minimum, they are of their own type and instances of the Object class).</a:t>
            </a:r>
            <a:br>
              <a:rPr 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Example of static polymorphism in Java is method overloading.</a:t>
            </a:r>
            <a:br>
              <a:rPr 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Example of dynamic polymorphism in Java is method overriding.</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29</a:t>
            </a:fld>
            <a:endParaRPr lang="en-US"/>
          </a:p>
        </p:txBody>
      </p:sp>
    </p:spTree>
    <p:extLst>
      <p:ext uri="{BB962C8B-B14F-4D97-AF65-F5344CB8AC3E}">
        <p14:creationId xmlns:p14="http://schemas.microsoft.com/office/powerpoint/2010/main" val="1644397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Reflection</a:t>
            </a:r>
          </a:p>
          <a:p>
            <a:pPr marL="228600" indent="-228600">
              <a:buAutoNum type="arabicParenR"/>
            </a:pPr>
            <a:r>
              <a:rPr lang="en-US" dirty="0"/>
              <a:t>AOP: </a:t>
            </a:r>
            <a:r>
              <a:rPr lang="en-US" dirty="0" err="1"/>
              <a:t>ajc</a:t>
            </a:r>
            <a:r>
              <a:rPr lang="en-US" dirty="0"/>
              <a:t>, …</a:t>
            </a:r>
          </a:p>
          <a:p>
            <a:pPr marL="228600" indent="-228600">
              <a:buAutoNum type="arabicParenR"/>
            </a:pPr>
            <a:r>
              <a:rPr lang="en-US" dirty="0" err="1"/>
              <a:t>Aspectj</a:t>
            </a:r>
            <a:r>
              <a:rPr lang="en-US" dirty="0"/>
              <a:t>: </a:t>
            </a:r>
            <a:r>
              <a:rPr lang="en-US" dirty="0" err="1"/>
              <a:t>Pom</a:t>
            </a:r>
            <a:r>
              <a:rPr lang="en-US" dirty="0"/>
              <a:t>, </a:t>
            </a:r>
            <a:r>
              <a:rPr lang="en-US" dirty="0" err="1"/>
              <a:t>aop.xml</a:t>
            </a:r>
            <a:r>
              <a:rPr lang="en-US" dirty="0"/>
              <a:t>, …</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30</a:t>
            </a:fld>
            <a:endParaRPr lang="en-US"/>
          </a:p>
        </p:txBody>
      </p:sp>
    </p:spTree>
    <p:extLst>
      <p:ext uri="{BB962C8B-B14F-4D97-AF65-F5344CB8AC3E}">
        <p14:creationId xmlns:p14="http://schemas.microsoft.com/office/powerpoint/2010/main" val="3001487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33</a:t>
            </a:fld>
            <a:endParaRPr lang="en-US"/>
          </a:p>
        </p:txBody>
      </p:sp>
    </p:spTree>
    <p:extLst>
      <p:ext uri="{BB962C8B-B14F-4D97-AF65-F5344CB8AC3E}">
        <p14:creationId xmlns:p14="http://schemas.microsoft.com/office/powerpoint/2010/main" val="2492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a:extLst>
              <a:ext uri="{FF2B5EF4-FFF2-40B4-BE49-F238E27FC236}">
                <a16:creationId xmlns:a16="http://schemas.microsoft.com/office/drawing/2014/main" id="{530C52A8-5663-462A-BA44-061213EA7A2E}"/>
              </a:ext>
            </a:extLst>
          </p:cNvPr>
          <p:cNvSpPr>
            <a:spLocks noGrp="1" noRot="1" noChangeAspect="1" noChangeArrowheads="1"/>
          </p:cNvSpPr>
          <p:nvPr>
            <p:ph type="sldImg" idx="4294967295"/>
          </p:nvPr>
        </p:nvSpPr>
        <p:spPr>
          <a:ln>
            <a:miter lim="800000"/>
          </a:ln>
        </p:spPr>
      </p:sp>
      <p:sp>
        <p:nvSpPr>
          <p:cNvPr id="5122" name="备注占位符 2">
            <a:extLst>
              <a:ext uri="{FF2B5EF4-FFF2-40B4-BE49-F238E27FC236}">
                <a16:creationId xmlns:a16="http://schemas.microsoft.com/office/drawing/2014/main" id="{145D3DA0-D6F6-45C2-9CCF-E3C6CDCFD7DD}"/>
              </a:ext>
            </a:extLst>
          </p:cNvPr>
          <p:cNvSpPr>
            <a:spLocks noGrp="1" noChangeArrowheads="1"/>
          </p:cNvSpPr>
          <p:nvPr>
            <p:ph type="body" idx="4294967295"/>
          </p:nvPr>
        </p:nvSpPr>
        <p:spPr/>
        <p:txBody>
          <a:bodyPr/>
          <a:lstStyle/>
          <a:p>
            <a:endParaRPr lang="zh-CN" altLang="en-US"/>
          </a:p>
        </p:txBody>
      </p:sp>
      <p:sp>
        <p:nvSpPr>
          <p:cNvPr id="4" name="灯片编号占位符 3">
            <a:extLst>
              <a:ext uri="{FF2B5EF4-FFF2-40B4-BE49-F238E27FC236}">
                <a16:creationId xmlns:a16="http://schemas.microsoft.com/office/drawing/2014/main" id="{26515288-E2DB-4FF4-B5A3-313867F707FA}"/>
              </a:ext>
            </a:extLst>
          </p:cNvPr>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108A51AC-2F09-4E3F-9CE9-8C07DBB30AA6}" type="slidenum">
              <a:rPr lang="zh-CN" altLang="en-US" sz="1200">
                <a:solidFill>
                  <a:prstClr val="black"/>
                </a:solidFill>
                <a:latin typeface="Calibri" panose="020F0502020204030204" pitchFamily="34" charset="0"/>
                <a:sym typeface="+mn-ea"/>
              </a:rPr>
              <a:pPr algn="r" eaLnBrk="0" hangingPunct="0">
                <a:defRPr/>
              </a:pPr>
              <a:t>3</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730812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https://dzone.com/articles/singleton-in-java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https://dzone.com/articles/singleton-in-java</a:t>
            </a:r>
            <a:endParaRPr lang="en-US" dirty="0"/>
          </a:p>
          <a:p>
            <a:r>
              <a:rPr lang="en-US" dirty="0">
                <a:hlinkClick r:id="rId4"/>
              </a:rPr>
              <a:t>https://github.com/chatopera/compose4j</a:t>
            </a:r>
            <a:endParaRPr lang="en-US" dirty="0"/>
          </a:p>
          <a:p>
            <a:r>
              <a:rPr lang="en-US" dirty="0">
                <a:hlinkClick r:id="rId5"/>
              </a:rPr>
              <a:t>https://www.journaldev.com/1377/java-singleton-design-pattern-best-practices-examples</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34</a:t>
            </a:fld>
            <a:endParaRPr lang="en-US"/>
          </a:p>
        </p:txBody>
      </p:sp>
    </p:spTree>
    <p:extLst>
      <p:ext uri="{BB962C8B-B14F-4D97-AF65-F5344CB8AC3E}">
        <p14:creationId xmlns:p14="http://schemas.microsoft.com/office/powerpoint/2010/main" val="336070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https://dzone.com/articles/singleton-in-java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https://dzone.com/articles/singleton-in-java</a:t>
            </a:r>
            <a:endParaRPr lang="en-US" dirty="0"/>
          </a:p>
          <a:p>
            <a:r>
              <a:rPr lang="en-US" dirty="0">
                <a:hlinkClick r:id="rId4"/>
              </a:rPr>
              <a:t>https://github.com/chatopera/compose4j</a:t>
            </a:r>
            <a:endParaRPr lang="en-US" dirty="0"/>
          </a:p>
          <a:p>
            <a:r>
              <a:rPr lang="en-US" dirty="0">
                <a:hlinkClick r:id="rId5"/>
              </a:rPr>
              <a:t>https://www.journaldev.com/1377/java-singleton-design-pattern-best-practices-examples</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35</a:t>
            </a:fld>
            <a:endParaRPr lang="en-US"/>
          </a:p>
        </p:txBody>
      </p:sp>
    </p:spTree>
    <p:extLst>
      <p:ext uri="{BB962C8B-B14F-4D97-AF65-F5344CB8AC3E}">
        <p14:creationId xmlns:p14="http://schemas.microsoft.com/office/powerpoint/2010/main" val="1339288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ChangeArrowheads="1"/>
          </p:cNvSpPr>
          <p:nvPr>
            <p:ph type="sldImg" idx="4294967295"/>
          </p:nvPr>
        </p:nvSpPr>
        <p:spPr>
          <a:ln>
            <a:miter lim="800000"/>
          </a:ln>
        </p:spPr>
      </p:sp>
      <p:sp>
        <p:nvSpPr>
          <p:cNvPr id="16386" name="备注占位符 2"/>
          <p:cNvSpPr>
            <a:spLocks noGrp="1" noChangeArrowheads="1"/>
          </p:cNvSpPr>
          <p:nvPr>
            <p:ph type="body" idx="4294967295"/>
          </p:nvPr>
        </p:nvSpPr>
        <p:spPr/>
        <p:txBody>
          <a:bodyPr/>
          <a:lstStyle/>
          <a:p>
            <a:endParaRPr lang="zh-CN" altLang="en-US"/>
          </a:p>
        </p:txBody>
      </p:sp>
      <p:sp>
        <p:nvSpPr>
          <p:cNvPr id="4" name="灯片编号占位符 3"/>
          <p:cNvSpPr>
            <a:spLocks noGrp="1"/>
          </p:cNvSpPr>
          <p:nvPr>
            <p:ph type="sldNum" sz="quarter" idx="10"/>
          </p:nvPr>
        </p:nvSpPr>
        <p:spPr>
          <a:xfrm>
            <a:off x="3884613" y="8685213"/>
            <a:ext cx="2971800" cy="458787"/>
          </a:xfrm>
          <a:prstGeom prst="rect">
            <a:avLst/>
          </a:prstGeom>
        </p:spPr>
        <p:txBody>
          <a:bodyPr anchor="b"/>
          <a:lstStyle/>
          <a:p>
            <a:pPr algn="r" eaLnBrk="0" hangingPunct="0">
              <a:defRPr/>
            </a:pPr>
            <a:fld id="{B8CAE832-7589-48FB-AC93-B62E2FC49744}" type="slidenum">
              <a:rPr lang="zh-CN" altLang="en-US" sz="1200">
                <a:solidFill>
                  <a:prstClr val="black"/>
                </a:solidFill>
                <a:latin typeface="Calibri" panose="020F0502020204030204" pitchFamily="34" charset="0"/>
                <a:sym typeface="+mn-ea"/>
              </a:rPr>
              <a:t>38</a:t>
            </a:fld>
            <a:endParaRPr lang="zh-CN" altLang="en-US" sz="1200">
              <a:solidFill>
                <a:prstClr val="black"/>
              </a:solidFill>
              <a:latin typeface="Calibri" panose="020F0502020204030204" pitchFamily="34" charset="0"/>
              <a:sym typeface="+mn-ea"/>
            </a:endParaRPr>
          </a:p>
        </p:txBody>
      </p:sp>
    </p:spTree>
    <p:extLst>
      <p:ext uri="{BB962C8B-B14F-4D97-AF65-F5344CB8AC3E}">
        <p14:creationId xmlns:p14="http://schemas.microsoft.com/office/powerpoint/2010/main" val="27919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演示代码库：</a:t>
            </a:r>
            <a:endParaRPr lang="en-US" altLang="zh-CN" dirty="0"/>
          </a:p>
          <a:p>
            <a:r>
              <a:rPr lang="en-US" dirty="0">
                <a:hlinkClick r:id="rId3"/>
              </a:rPr>
              <a:t>https://github.com/Samurais/java-get-started</a:t>
            </a:r>
            <a:endParaRPr lang="zh-CN" altLang="en-US" dirty="0"/>
          </a:p>
        </p:txBody>
      </p:sp>
      <p:sp>
        <p:nvSpPr>
          <p:cNvPr id="4" name="灯片编号占位符 3"/>
          <p:cNvSpPr>
            <a:spLocks noGrp="1"/>
          </p:cNvSpPr>
          <p:nvPr>
            <p:ph type="sldNum" sz="quarter" idx="5"/>
          </p:nvPr>
        </p:nvSpPr>
        <p:spPr/>
        <p:txBody>
          <a:bodyPr/>
          <a:lstStyle/>
          <a:p>
            <a:fld id="{B183AEE6-67D0-CE46-BC8E-78700A31265E}" type="slidenum">
              <a:rPr lang="en-US" smtClean="0"/>
              <a:t>5</a:t>
            </a:fld>
            <a:endParaRPr lang="en-US"/>
          </a:p>
        </p:txBody>
      </p:sp>
    </p:spTree>
    <p:extLst>
      <p:ext uri="{BB962C8B-B14F-4D97-AF65-F5344CB8AC3E}">
        <p14:creationId xmlns:p14="http://schemas.microsoft.com/office/powerpoint/2010/main" val="156424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演示代码库：</a:t>
            </a:r>
            <a:endParaRPr lang="en-US" altLang="zh-CN" dirty="0"/>
          </a:p>
          <a:p>
            <a:r>
              <a:rPr lang="en-US" dirty="0">
                <a:hlinkClick r:id="rId3"/>
              </a:rPr>
              <a:t>https://github.com/Samurais/java-get-started</a:t>
            </a:r>
            <a:endParaRPr lang="zh-CN" altLang="en-US" dirty="0"/>
          </a:p>
        </p:txBody>
      </p:sp>
      <p:sp>
        <p:nvSpPr>
          <p:cNvPr id="4" name="灯片编号占位符 3"/>
          <p:cNvSpPr>
            <a:spLocks noGrp="1"/>
          </p:cNvSpPr>
          <p:nvPr>
            <p:ph type="sldNum" sz="quarter" idx="5"/>
          </p:nvPr>
        </p:nvSpPr>
        <p:spPr/>
        <p:txBody>
          <a:bodyPr/>
          <a:lstStyle/>
          <a:p>
            <a:fld id="{B183AEE6-67D0-CE46-BC8E-78700A31265E}" type="slidenum">
              <a:rPr lang="en-US" smtClean="0"/>
              <a:t>6</a:t>
            </a:fld>
            <a:endParaRPr lang="en-US"/>
          </a:p>
        </p:txBody>
      </p:sp>
    </p:spTree>
    <p:extLst>
      <p:ext uri="{BB962C8B-B14F-4D97-AF65-F5344CB8AC3E}">
        <p14:creationId xmlns:p14="http://schemas.microsoft.com/office/powerpoint/2010/main" val="303423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8</a:t>
            </a:fld>
            <a:endParaRPr lang="en-US"/>
          </a:p>
        </p:txBody>
      </p:sp>
    </p:spTree>
    <p:extLst>
      <p:ext uri="{BB962C8B-B14F-4D97-AF65-F5344CB8AC3E}">
        <p14:creationId xmlns:p14="http://schemas.microsoft.com/office/powerpoint/2010/main" val="50151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https://www.geeksforgeeks.org/the-complete-history-of-java-programming-language/</a:t>
            </a:r>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9</a:t>
            </a:fld>
            <a:endParaRPr lang="en-US"/>
          </a:p>
        </p:txBody>
      </p:sp>
    </p:spTree>
    <p:extLst>
      <p:ext uri="{BB962C8B-B14F-4D97-AF65-F5344CB8AC3E}">
        <p14:creationId xmlns:p14="http://schemas.microsoft.com/office/powerpoint/2010/main" val="380778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https://howtodoinjava.com/java/basics/jdk-jre-jvm/</a:t>
            </a:r>
            <a:endParaRPr lang="en-US" dirty="0"/>
          </a:p>
          <a:p>
            <a:endParaRPr lang="en-US" dirty="0"/>
          </a:p>
          <a:p>
            <a:r>
              <a:rPr lang="en-US" sz="1200" b="1" i="0" kern="1200" dirty="0">
                <a:solidFill>
                  <a:schemeClr val="tx1"/>
                </a:solidFill>
                <a:effectLst/>
                <a:latin typeface="+mn-lt"/>
                <a:ea typeface="+mn-ea"/>
                <a:cs typeface="+mn-cs"/>
              </a:rPr>
              <a:t>Java Virtual machine</a:t>
            </a:r>
            <a:r>
              <a:rPr lang="en-US" sz="1200" b="0" i="0" kern="1200" dirty="0">
                <a:solidFill>
                  <a:schemeClr val="tx1"/>
                </a:solidFill>
                <a:effectLst/>
                <a:latin typeface="+mn-lt"/>
                <a:ea typeface="+mn-ea"/>
                <a:cs typeface="+mn-cs"/>
              </a:rPr>
              <a:t> (JVM) is the virtual machine that runs the Java bytecodes. You get this bytecode by compiling the .java files into .class files. .class files contain the bytecodes understood by the JVM.</a:t>
            </a:r>
          </a:p>
          <a:p>
            <a:r>
              <a:rPr lang="en-US" sz="1200" b="0" i="0" kern="1200" dirty="0">
                <a:solidFill>
                  <a:schemeClr val="tx1"/>
                </a:solidFill>
                <a:effectLst/>
                <a:latin typeface="+mn-lt"/>
                <a:ea typeface="+mn-ea"/>
                <a:cs typeface="+mn-cs"/>
              </a:rPr>
              <a:t>In the real world, JVM is a specification that provides a runtime environment in which Java bytecode can be executed. Different vendors provide different implementations of this specification. For example, this wiki page lists down </a:t>
            </a:r>
            <a:r>
              <a:rPr lang="en-US" sz="1200" b="0" i="0" u="none" strike="noStrike" kern="1200" dirty="0">
                <a:solidFill>
                  <a:schemeClr val="tx1"/>
                </a:solidFill>
                <a:effectLst/>
                <a:latin typeface="+mn-lt"/>
                <a:ea typeface="+mn-ea"/>
                <a:cs typeface="+mn-cs"/>
                <a:hlinkClick r:id="rId4"/>
              </a:rPr>
              <a:t>different JVM implementations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Most popular implementation of JVM is </a:t>
            </a:r>
            <a:r>
              <a:rPr lang="en-US" sz="1200" b="0" i="0" u="none" strike="noStrike" kern="1200" dirty="0">
                <a:solidFill>
                  <a:schemeClr val="tx1"/>
                </a:solidFill>
                <a:effectLst/>
                <a:latin typeface="+mn-lt"/>
                <a:ea typeface="+mn-ea"/>
                <a:cs typeface="+mn-cs"/>
                <a:hlinkClick r:id="rId5"/>
              </a:rPr>
              <a:t>Hotspot</a:t>
            </a:r>
            <a:r>
              <a:rPr lang="en-US" sz="1200" b="0" i="0" kern="1200" dirty="0">
                <a:solidFill>
                  <a:schemeClr val="tx1"/>
                </a:solidFill>
                <a:effectLst/>
                <a:latin typeface="+mn-lt"/>
                <a:ea typeface="+mn-ea"/>
                <a:cs typeface="+mn-cs"/>
              </a:rPr>
              <a:t> which is owned and provided by Oracle Corporation. (</a:t>
            </a:r>
            <a:r>
              <a:rPr lang="en-US" sz="1200" b="0" i="1" kern="1200" dirty="0">
                <a:solidFill>
                  <a:schemeClr val="tx1"/>
                </a:solidFill>
                <a:effectLst/>
                <a:latin typeface="+mn-lt"/>
                <a:ea typeface="+mn-ea"/>
                <a:cs typeface="+mn-cs"/>
              </a:rPr>
              <a:t>Previously by Sun Microsystems, Inc.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JVM delivers the optimal performance for Java applications using many advanced techniques, incorporating a state-of-the-art memory model, </a:t>
            </a:r>
            <a:r>
              <a:rPr lang="en-US" sz="1200" b="1" i="0" kern="1200" dirty="0">
                <a:solidFill>
                  <a:schemeClr val="tx1"/>
                </a:solidFill>
                <a:effectLst/>
                <a:latin typeface="+mn-lt"/>
                <a:ea typeface="+mn-ea"/>
                <a:cs typeface="+mn-cs"/>
              </a:rPr>
              <a:t>garbage collector</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adaptive optimizer</a:t>
            </a:r>
            <a:r>
              <a:rPr lang="en-US" sz="1200" b="0" i="0" kern="1200" dirty="0">
                <a:solidFill>
                  <a:schemeClr val="tx1"/>
                </a:solidFill>
                <a:effectLst/>
                <a:latin typeface="+mn-lt"/>
                <a:ea typeface="+mn-ea"/>
                <a:cs typeface="+mn-cs"/>
              </a:rPr>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10</a:t>
            </a:fld>
            <a:endParaRPr lang="en-US"/>
          </a:p>
        </p:txBody>
      </p:sp>
    </p:spTree>
    <p:extLst>
      <p:ext uri="{BB962C8B-B14F-4D97-AF65-F5344CB8AC3E}">
        <p14:creationId xmlns:p14="http://schemas.microsoft.com/office/powerpoint/2010/main" val="4053534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https://howtodoinjava.com/java/basics/jdk-jre-jvm/</a:t>
            </a:r>
            <a:endParaRPr lang="en-US" dirty="0"/>
          </a:p>
          <a:p>
            <a:r>
              <a:rPr lang="en-US" sz="1200" b="1" i="0" kern="1200" dirty="0">
                <a:solidFill>
                  <a:schemeClr val="tx1"/>
                </a:solidFill>
                <a:effectLst/>
                <a:latin typeface="+mn-lt"/>
                <a:ea typeface="+mn-ea"/>
                <a:cs typeface="+mn-cs"/>
              </a:rPr>
              <a:t>2.1.1. Class Loader</a:t>
            </a:r>
          </a:p>
          <a:p>
            <a:r>
              <a:rPr lang="en-US" sz="1200" b="0" i="0" kern="1200" dirty="0">
                <a:solidFill>
                  <a:schemeClr val="tx1"/>
                </a:solidFill>
                <a:effectLst/>
                <a:latin typeface="+mn-lt"/>
                <a:ea typeface="+mn-ea"/>
                <a:cs typeface="+mn-cs"/>
              </a:rPr>
              <a:t>The class loader is a subsystem used for loading class files. It performs three major functions i.e. class loading, linking, and initialization.</a:t>
            </a:r>
          </a:p>
          <a:p>
            <a:r>
              <a:rPr lang="en-US" sz="1200" b="1" i="0" kern="1200" dirty="0">
                <a:solidFill>
                  <a:schemeClr val="tx1"/>
                </a:solidFill>
                <a:effectLst/>
                <a:latin typeface="+mn-lt"/>
                <a:ea typeface="+mn-ea"/>
                <a:cs typeface="+mn-cs"/>
              </a:rPr>
              <a:t>Loading</a:t>
            </a:r>
          </a:p>
          <a:p>
            <a:pPr lvl="1"/>
            <a:r>
              <a:rPr lang="en-US" sz="1200" b="0" i="0" kern="1200" dirty="0">
                <a:solidFill>
                  <a:schemeClr val="tx1"/>
                </a:solidFill>
                <a:effectLst/>
                <a:latin typeface="+mn-lt"/>
                <a:ea typeface="+mn-ea"/>
                <a:cs typeface="+mn-cs"/>
              </a:rPr>
              <a:t>To load classes, JVM has 3 kind of class loaders. </a:t>
            </a:r>
            <a:r>
              <a:rPr lang="en-US" sz="1200" b="1" i="0" kern="1200" dirty="0">
                <a:solidFill>
                  <a:schemeClr val="tx1"/>
                </a:solidFill>
                <a:effectLst/>
                <a:latin typeface="+mn-lt"/>
                <a:ea typeface="+mn-ea"/>
                <a:cs typeface="+mn-cs"/>
              </a:rPr>
              <a:t>Bootstrap</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extension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application</a:t>
            </a:r>
            <a:r>
              <a:rPr lang="en-US" sz="1200" b="0" i="0" kern="1200" dirty="0">
                <a:solidFill>
                  <a:schemeClr val="tx1"/>
                </a:solidFill>
                <a:effectLst/>
                <a:latin typeface="+mn-lt"/>
                <a:ea typeface="+mn-ea"/>
                <a:cs typeface="+mn-cs"/>
              </a:rPr>
              <a:t> class loader.</a:t>
            </a:r>
          </a:p>
          <a:p>
            <a:pPr lvl="1"/>
            <a:r>
              <a:rPr lang="en-US" sz="1200" b="0" i="0" kern="1200" dirty="0">
                <a:solidFill>
                  <a:schemeClr val="tx1"/>
                </a:solidFill>
                <a:effectLst/>
                <a:latin typeface="+mn-lt"/>
                <a:ea typeface="+mn-ea"/>
                <a:cs typeface="+mn-cs"/>
              </a:rPr>
              <a:t>When loading a class file, JVM finds out a dependency for some arbitrary class </a:t>
            </a:r>
            <a:r>
              <a:rPr lang="en-US" sz="1200" b="0" i="0" kern="1200" dirty="0" err="1">
                <a:solidFill>
                  <a:schemeClr val="tx1"/>
                </a:solidFill>
                <a:effectLst/>
                <a:latin typeface="+mn-lt"/>
                <a:ea typeface="+mn-ea"/>
                <a:cs typeface="+mn-cs"/>
              </a:rPr>
              <a:t>XYZ.class</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First bootstrap class loader tries to find the class. It scans the </a:t>
            </a:r>
            <a:r>
              <a:rPr lang="en-US" sz="1200" b="0" i="0" kern="1200" dirty="0" err="1">
                <a:solidFill>
                  <a:schemeClr val="tx1"/>
                </a:solidFill>
                <a:effectLst/>
                <a:latin typeface="+mn-lt"/>
                <a:ea typeface="+mn-ea"/>
                <a:cs typeface="+mn-cs"/>
              </a:rPr>
              <a:t>rt.jar</a:t>
            </a:r>
            <a:r>
              <a:rPr lang="en-US" sz="1200" b="0" i="0" kern="1200" dirty="0">
                <a:solidFill>
                  <a:schemeClr val="tx1"/>
                </a:solidFill>
                <a:effectLst/>
                <a:latin typeface="+mn-lt"/>
                <a:ea typeface="+mn-ea"/>
                <a:cs typeface="+mn-cs"/>
              </a:rPr>
              <a:t> file in JRE lib folder.</a:t>
            </a:r>
          </a:p>
          <a:p>
            <a:pPr lvl="1"/>
            <a:r>
              <a:rPr lang="en-US" sz="1200" b="0" i="0" kern="1200" dirty="0">
                <a:solidFill>
                  <a:schemeClr val="tx1"/>
                </a:solidFill>
                <a:effectLst/>
                <a:latin typeface="+mn-lt"/>
                <a:ea typeface="+mn-ea"/>
                <a:cs typeface="+mn-cs"/>
              </a:rPr>
              <a:t>If class is not found then extension class loader searches the class file in inside </a:t>
            </a:r>
            <a:r>
              <a:rPr lang="en-US" sz="1200" b="1" i="0" kern="1200" dirty="0" err="1">
                <a:solidFill>
                  <a:schemeClr val="tx1"/>
                </a:solidFill>
                <a:effectLst/>
                <a:latin typeface="+mn-lt"/>
                <a:ea typeface="+mn-ea"/>
                <a:cs typeface="+mn-cs"/>
              </a:rPr>
              <a:t>jre</a:t>
            </a:r>
            <a:r>
              <a:rPr lang="en-US" sz="1200" b="1" i="0" kern="1200" dirty="0">
                <a:solidFill>
                  <a:schemeClr val="tx1"/>
                </a:solidFill>
                <a:effectLst/>
                <a:latin typeface="+mn-lt"/>
                <a:ea typeface="+mn-ea"/>
                <a:cs typeface="+mn-cs"/>
              </a:rPr>
              <a:t>\lib\</a:t>
            </a:r>
            <a:r>
              <a:rPr lang="en-US" sz="1200" b="1"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 folder.</a:t>
            </a:r>
          </a:p>
          <a:p>
            <a:pPr lvl="1"/>
            <a:r>
              <a:rPr lang="en-US" sz="1200" b="0" i="0" kern="1200" dirty="0">
                <a:solidFill>
                  <a:schemeClr val="tx1"/>
                </a:solidFill>
                <a:effectLst/>
                <a:latin typeface="+mn-lt"/>
                <a:ea typeface="+mn-ea"/>
                <a:cs typeface="+mn-cs"/>
              </a:rPr>
              <a:t>Again if class is not found then application </a:t>
            </a:r>
            <a:r>
              <a:rPr lang="en-US" sz="1200" b="0" i="0" kern="1200" dirty="0" err="1">
                <a:solidFill>
                  <a:schemeClr val="tx1"/>
                </a:solidFill>
                <a:effectLst/>
                <a:latin typeface="+mn-lt"/>
                <a:ea typeface="+mn-ea"/>
                <a:cs typeface="+mn-cs"/>
              </a:rPr>
              <a:t>classloader</a:t>
            </a:r>
            <a:r>
              <a:rPr lang="en-US" sz="1200" b="0" i="0" kern="1200" dirty="0">
                <a:solidFill>
                  <a:schemeClr val="tx1"/>
                </a:solidFill>
                <a:effectLst/>
                <a:latin typeface="+mn-lt"/>
                <a:ea typeface="+mn-ea"/>
                <a:cs typeface="+mn-cs"/>
              </a:rPr>
              <a:t> searches all the Jar files and classes in CLASSPATH environment variable of system.</a:t>
            </a:r>
          </a:p>
          <a:p>
            <a:pPr lvl="1"/>
            <a:r>
              <a:rPr lang="en-US" sz="1200" b="0" i="0" kern="1200" dirty="0">
                <a:solidFill>
                  <a:schemeClr val="tx1"/>
                </a:solidFill>
                <a:effectLst/>
                <a:latin typeface="+mn-lt"/>
                <a:ea typeface="+mn-ea"/>
                <a:cs typeface="+mn-cs"/>
              </a:rPr>
              <a:t>If class is found by any loader then class is loaded by class loader; else </a:t>
            </a:r>
            <a:r>
              <a:rPr lang="en-US" sz="1200" b="0" i="0" kern="1200" dirty="0" err="1">
                <a:solidFill>
                  <a:schemeClr val="tx1"/>
                </a:solidFill>
                <a:effectLst/>
                <a:latin typeface="+mn-lt"/>
                <a:ea typeface="+mn-ea"/>
                <a:cs typeface="+mn-cs"/>
              </a:rPr>
              <a:t>ClassNotFoundException</a:t>
            </a:r>
            <a:r>
              <a:rPr lang="en-US" sz="1200" b="0" i="0" kern="1200" dirty="0">
                <a:solidFill>
                  <a:schemeClr val="tx1"/>
                </a:solidFill>
                <a:effectLst/>
                <a:latin typeface="+mn-lt"/>
                <a:ea typeface="+mn-ea"/>
                <a:cs typeface="+mn-cs"/>
              </a:rPr>
              <a:t> is thrown.</a:t>
            </a:r>
          </a:p>
          <a:p>
            <a:r>
              <a:rPr lang="en-US" sz="1200" b="1" i="0" kern="1200" dirty="0">
                <a:solidFill>
                  <a:schemeClr val="tx1"/>
                </a:solidFill>
                <a:effectLst/>
                <a:latin typeface="+mn-lt"/>
                <a:ea typeface="+mn-ea"/>
                <a:cs typeface="+mn-cs"/>
              </a:rPr>
              <a:t>Linking</a:t>
            </a:r>
          </a:p>
          <a:p>
            <a:r>
              <a:rPr lang="en-US" sz="1200" b="0" i="0" kern="1200" dirty="0">
                <a:solidFill>
                  <a:schemeClr val="tx1"/>
                </a:solidFill>
                <a:effectLst/>
                <a:latin typeface="+mn-lt"/>
                <a:ea typeface="+mn-ea"/>
                <a:cs typeface="+mn-cs"/>
              </a:rPr>
              <a:t>After class is loaded by the </a:t>
            </a:r>
            <a:r>
              <a:rPr lang="en-US" sz="1200" b="0" i="0" kern="1200" dirty="0" err="1">
                <a:solidFill>
                  <a:schemeClr val="tx1"/>
                </a:solidFill>
                <a:effectLst/>
                <a:latin typeface="+mn-lt"/>
                <a:ea typeface="+mn-ea"/>
                <a:cs typeface="+mn-cs"/>
              </a:rPr>
              <a:t>classloader</a:t>
            </a:r>
            <a:r>
              <a:rPr lang="en-US" sz="1200" b="0" i="0" kern="1200" dirty="0">
                <a:solidFill>
                  <a:schemeClr val="tx1"/>
                </a:solidFill>
                <a:effectLst/>
                <a:latin typeface="+mn-lt"/>
                <a:ea typeface="+mn-ea"/>
                <a:cs typeface="+mn-cs"/>
              </a:rPr>
              <a:t>, linking is performed. A </a:t>
            </a:r>
            <a:r>
              <a:rPr lang="en-US" sz="1200" b="1" i="0" kern="1200" dirty="0">
                <a:solidFill>
                  <a:schemeClr val="tx1"/>
                </a:solidFill>
                <a:effectLst/>
                <a:latin typeface="+mn-lt"/>
                <a:ea typeface="+mn-ea"/>
                <a:cs typeface="+mn-cs"/>
              </a:rPr>
              <a:t>bytecode verifier</a:t>
            </a:r>
            <a:r>
              <a:rPr lang="en-US" sz="1200" b="0" i="0" kern="1200" dirty="0">
                <a:solidFill>
                  <a:schemeClr val="tx1"/>
                </a:solidFill>
                <a:effectLst/>
                <a:latin typeface="+mn-lt"/>
                <a:ea typeface="+mn-ea"/>
                <a:cs typeface="+mn-cs"/>
              </a:rPr>
              <a:t> will verify whether the generated bytecode is proper or not if verification fails we will get a verification error. It also performs the memory allocation to static variables and methods found in the class.</a:t>
            </a:r>
          </a:p>
          <a:p>
            <a:r>
              <a:rPr lang="en-US" sz="1200" b="1" i="0" kern="1200" dirty="0">
                <a:solidFill>
                  <a:schemeClr val="tx1"/>
                </a:solidFill>
                <a:effectLst/>
                <a:latin typeface="+mn-lt"/>
                <a:ea typeface="+mn-ea"/>
                <a:cs typeface="+mn-cs"/>
              </a:rPr>
              <a:t>Initialization</a:t>
            </a:r>
          </a:p>
          <a:p>
            <a:r>
              <a:rPr lang="en-US" sz="1200" b="0" i="0" kern="1200" dirty="0">
                <a:solidFill>
                  <a:schemeClr val="tx1"/>
                </a:solidFill>
                <a:effectLst/>
                <a:latin typeface="+mn-lt"/>
                <a:ea typeface="+mn-ea"/>
                <a:cs typeface="+mn-cs"/>
              </a:rPr>
              <a:t>This is the final phase of class loading, here all static variable will be assigned with the original values and the static blocks will be executed.</a:t>
            </a:r>
          </a:p>
          <a:p>
            <a:r>
              <a:rPr lang="en-US" sz="1200" b="1" i="0" kern="1200" dirty="0">
                <a:solidFill>
                  <a:schemeClr val="tx1"/>
                </a:solidFill>
                <a:effectLst/>
                <a:latin typeface="+mn-lt"/>
                <a:ea typeface="+mn-ea"/>
                <a:cs typeface="+mn-cs"/>
              </a:rPr>
              <a:t>2.1.2. JVM Memory Areas</a:t>
            </a:r>
          </a:p>
          <a:p>
            <a:r>
              <a:rPr lang="en-US" sz="1200" b="0" i="0" kern="1200" dirty="0">
                <a:solidFill>
                  <a:schemeClr val="tx1"/>
                </a:solidFill>
                <a:effectLst/>
                <a:latin typeface="+mn-lt"/>
                <a:ea typeface="+mn-ea"/>
                <a:cs typeface="+mn-cs"/>
              </a:rPr>
              <a:t>Memory area inside JVM is divided into multiple parts to store specific parts of application data.</a:t>
            </a:r>
          </a:p>
          <a:p>
            <a:r>
              <a:rPr lang="en-US" sz="1200" b="1" i="0" kern="1200" dirty="0">
                <a:solidFill>
                  <a:schemeClr val="tx1"/>
                </a:solidFill>
                <a:effectLst/>
                <a:latin typeface="+mn-lt"/>
                <a:ea typeface="+mn-ea"/>
                <a:cs typeface="+mn-cs"/>
              </a:rPr>
              <a:t>Method Are</a:t>
            </a:r>
            <a:r>
              <a:rPr lang="en-US" sz="1200" b="0" i="0" kern="1200" dirty="0">
                <a:solidFill>
                  <a:schemeClr val="tx1"/>
                </a:solidFill>
                <a:effectLst/>
                <a:latin typeface="+mn-lt"/>
                <a:ea typeface="+mn-ea"/>
                <a:cs typeface="+mn-cs"/>
              </a:rPr>
              <a:t>a stores class structures like metadata, the constant runtime pool, and the code for methods.</a:t>
            </a:r>
          </a:p>
          <a:p>
            <a:r>
              <a:rPr lang="en-US" sz="1200" b="1" i="0" kern="1200" dirty="0">
                <a:solidFill>
                  <a:schemeClr val="tx1"/>
                </a:solidFill>
                <a:effectLst/>
                <a:latin typeface="+mn-lt"/>
                <a:ea typeface="+mn-ea"/>
                <a:cs typeface="+mn-cs"/>
              </a:rPr>
              <a:t>Heap</a:t>
            </a:r>
            <a:r>
              <a:rPr lang="en-US" sz="1200" b="0" i="0" kern="1200" dirty="0">
                <a:solidFill>
                  <a:schemeClr val="tx1"/>
                </a:solidFill>
                <a:effectLst/>
                <a:latin typeface="+mn-lt"/>
                <a:ea typeface="+mn-ea"/>
                <a:cs typeface="+mn-cs"/>
              </a:rPr>
              <a:t> stores all objects that are created during application execution.</a:t>
            </a:r>
          </a:p>
          <a:p>
            <a:r>
              <a:rPr lang="en-US" sz="1200" b="1" i="0" kern="1200" dirty="0">
                <a:solidFill>
                  <a:schemeClr val="tx1"/>
                </a:solidFill>
                <a:effectLst/>
                <a:latin typeface="+mn-lt"/>
                <a:ea typeface="+mn-ea"/>
                <a:cs typeface="+mn-cs"/>
              </a:rPr>
              <a:t>Stacks</a:t>
            </a:r>
            <a:r>
              <a:rPr lang="en-US" sz="1200" b="0" i="0" kern="1200" dirty="0">
                <a:solidFill>
                  <a:schemeClr val="tx1"/>
                </a:solidFill>
                <a:effectLst/>
                <a:latin typeface="+mn-lt"/>
                <a:ea typeface="+mn-ea"/>
                <a:cs typeface="+mn-cs"/>
              </a:rPr>
              <a:t> store local variables, and intermediate results. All such variables are local to the thread by which they are created. Each thread has its own JVM stack, created simultaneously as the thread is created. So all such local variable are called </a:t>
            </a:r>
            <a:r>
              <a:rPr lang="en-US" sz="1200" b="1" i="0" kern="1200" dirty="0">
                <a:solidFill>
                  <a:schemeClr val="tx1"/>
                </a:solidFill>
                <a:effectLst/>
                <a:latin typeface="+mn-lt"/>
                <a:ea typeface="+mn-ea"/>
                <a:cs typeface="+mn-cs"/>
              </a:rPr>
              <a:t>thread-local variables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PC register</a:t>
            </a:r>
            <a:r>
              <a:rPr lang="en-US" sz="1200" b="0" i="0" kern="1200" dirty="0">
                <a:solidFill>
                  <a:schemeClr val="tx1"/>
                </a:solidFill>
                <a:effectLst/>
                <a:latin typeface="+mn-lt"/>
                <a:ea typeface="+mn-ea"/>
                <a:cs typeface="+mn-cs"/>
              </a:rPr>
              <a:t> store the physical memory address of the statements which is currently executing. In Java, each thread has its separate PC register.</a:t>
            </a:r>
          </a:p>
          <a:p>
            <a:r>
              <a:rPr lang="en-US" sz="1200" b="0" i="0" kern="1200" dirty="0">
                <a:solidFill>
                  <a:schemeClr val="tx1"/>
                </a:solidFill>
                <a:effectLst/>
                <a:latin typeface="+mn-lt"/>
                <a:ea typeface="+mn-ea"/>
                <a:cs typeface="+mn-cs"/>
              </a:rPr>
              <a:t>Java supports and uses </a:t>
            </a:r>
            <a:r>
              <a:rPr lang="en-US" sz="1200" b="1" i="0" kern="1200" dirty="0">
                <a:solidFill>
                  <a:schemeClr val="tx1"/>
                </a:solidFill>
                <a:effectLst/>
                <a:latin typeface="+mn-lt"/>
                <a:ea typeface="+mn-ea"/>
                <a:cs typeface="+mn-cs"/>
              </a:rPr>
              <a:t>native code</a:t>
            </a:r>
            <a:r>
              <a:rPr lang="en-US" sz="1200" b="0" i="0" kern="1200" dirty="0">
                <a:solidFill>
                  <a:schemeClr val="tx1"/>
                </a:solidFill>
                <a:effectLst/>
                <a:latin typeface="+mn-lt"/>
                <a:ea typeface="+mn-ea"/>
                <a:cs typeface="+mn-cs"/>
              </a:rPr>
              <a:t> as well. Many low level code is written in languages like C and C++. Native method stacks hold the instruction of native code.</a:t>
            </a:r>
          </a:p>
          <a:p>
            <a:r>
              <a:rPr lang="en-US" sz="1200" b="1" i="0" kern="1200" dirty="0">
                <a:solidFill>
                  <a:schemeClr val="tx1"/>
                </a:solidFill>
                <a:effectLst/>
                <a:latin typeface="+mn-lt"/>
                <a:ea typeface="+mn-ea"/>
                <a:cs typeface="+mn-cs"/>
              </a:rPr>
              <a:t>2.2. JVM Execution Engine</a:t>
            </a:r>
          </a:p>
          <a:p>
            <a:r>
              <a:rPr lang="en-US" sz="1200" b="0" i="0" kern="1200" dirty="0">
                <a:solidFill>
                  <a:schemeClr val="tx1"/>
                </a:solidFill>
                <a:effectLst/>
                <a:latin typeface="+mn-lt"/>
                <a:ea typeface="+mn-ea"/>
                <a:cs typeface="+mn-cs"/>
              </a:rPr>
              <a:t>All code assigned to JVM is executed by an </a:t>
            </a:r>
            <a:r>
              <a:rPr lang="en-US" sz="1200" b="1" i="0" kern="1200" dirty="0">
                <a:solidFill>
                  <a:schemeClr val="tx1"/>
                </a:solidFill>
                <a:effectLst/>
                <a:latin typeface="+mn-lt"/>
                <a:ea typeface="+mn-ea"/>
                <a:cs typeface="+mn-cs"/>
              </a:rPr>
              <a:t>execution engine</a:t>
            </a:r>
            <a:r>
              <a:rPr lang="en-US" sz="1200" b="0" i="0" kern="1200" dirty="0">
                <a:solidFill>
                  <a:schemeClr val="tx1"/>
                </a:solidFill>
                <a:effectLst/>
                <a:latin typeface="+mn-lt"/>
                <a:ea typeface="+mn-ea"/>
                <a:cs typeface="+mn-cs"/>
              </a:rPr>
              <a:t>. The execution engine reads the byte code and executes one by one. It uses two inbuilt </a:t>
            </a:r>
            <a:r>
              <a:rPr lang="en-US" sz="1200" b="0" i="1" kern="1200" dirty="0">
                <a:solidFill>
                  <a:schemeClr val="tx1"/>
                </a:solidFill>
                <a:effectLst/>
                <a:latin typeface="+mn-lt"/>
                <a:ea typeface="+mn-ea"/>
                <a:cs typeface="+mn-cs"/>
              </a:rPr>
              <a:t>interpreter</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JIT compiler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to convert the bytecode to machine code and execute it</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B183AEE6-67D0-CE46-BC8E-78700A31265E}" type="slidenum">
              <a:rPr lang="en-US" smtClean="0"/>
              <a:t>11</a:t>
            </a:fld>
            <a:endParaRPr lang="en-US"/>
          </a:p>
        </p:txBody>
      </p:sp>
    </p:spTree>
    <p:extLst>
      <p:ext uri="{BB962C8B-B14F-4D97-AF65-F5344CB8AC3E}">
        <p14:creationId xmlns:p14="http://schemas.microsoft.com/office/powerpoint/2010/main" val="170730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E7724-F90E-8A4E-9045-A0EF1438F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9B1103-5AFB-2640-A448-FBEDC374A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F85380-9058-3C49-8194-ADFE9530760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3E8DB8A-3A72-2A43-8BCA-C5025F8B4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A4B1C-DCED-464D-89B4-E1BD5BBD4F1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873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94AC-6715-3046-BE6F-79F23BAF2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EF409-E29D-B744-9F5B-3290632D34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95F71-6F3B-5E4E-9C16-FE37F620D2E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902BC870-5183-F748-96DA-AEF9A8912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CED3A-B8AD-E44A-AA05-38963DCE7601}"/>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7582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90E2FE-A61B-494E-A445-B1B1ABCF24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AE33DF-85B1-A242-8FCF-B39FA08A35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24471-89A0-264C-843B-9BE4A64CF361}"/>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C789C02E-6D51-BC4C-B9FF-9629249C1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01FF-CFEE-2F42-BCDC-62E712CBFA8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721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5FA4-CD5F-CB42-945E-05D0CC2EE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67843-D12B-964B-8680-4528E8F107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B4BA65-A204-4C48-BA24-11961E429022}"/>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FCA2474F-E657-A847-9D10-44BD75D3D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DE4AD-CE9B-8E41-A87B-4D144F93A1AE}"/>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51604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9A36-9B8B-8246-BC7D-58AE3682F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D44C8-A9EF-174B-9E5B-CEA271CA8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5177A4-155B-3D43-8A26-DB66D9F3005D}"/>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4F021FCC-237E-1E4C-A68D-D75F5259C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AB008-F445-CF42-B0B6-FD913639808B}"/>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23135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443D-45F5-C142-8B5F-4D733BF002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929FA7-ACC5-D342-93C7-5B0868EC02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E3D007-3161-ED4F-ABB2-2415EC2236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04D979-89F1-484A-B997-A14A41CC144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3E54189-ADA0-E94B-BC9D-401A44D97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C3FC2-F78E-734C-A554-83DBBE035D53}"/>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58080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8F960-9DD4-164A-B111-B01135C7C8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7A1307-C8CD-EA4A-B537-E63FA93C5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126E81B-CDA2-9543-9425-BBF1C41BCC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42EFB9-2097-CD4E-B207-D677405708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8A53BD-7B67-524D-89D8-BFF30BCC3B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AC3A13-0615-B24A-980B-F53C82203DE7}"/>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8" name="Footer Placeholder 7">
            <a:extLst>
              <a:ext uri="{FF2B5EF4-FFF2-40B4-BE49-F238E27FC236}">
                <a16:creationId xmlns:a16="http://schemas.microsoft.com/office/drawing/2014/main" id="{18694465-7142-EE45-A8B2-BF0564EBF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0112EE-0E89-8C4A-A488-3C99B714D95A}"/>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85549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09253-2953-624B-A75E-E9C74C7E47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2B54BD-42DE-6E46-B9E7-E30B4AD5A9B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4" name="Footer Placeholder 3">
            <a:extLst>
              <a:ext uri="{FF2B5EF4-FFF2-40B4-BE49-F238E27FC236}">
                <a16:creationId xmlns:a16="http://schemas.microsoft.com/office/drawing/2014/main" id="{F3FBB2B1-37C7-6346-AD27-C59F695DD2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CDD299-D8B1-0E4A-AFF4-51CCB7C4FAA9}"/>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4052966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00C0F2-E488-CF4F-BADD-1535CEC8F0FA}"/>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3" name="Footer Placeholder 2">
            <a:extLst>
              <a:ext uri="{FF2B5EF4-FFF2-40B4-BE49-F238E27FC236}">
                <a16:creationId xmlns:a16="http://schemas.microsoft.com/office/drawing/2014/main" id="{8207CF1C-3841-704E-9E48-158F7D5F0A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7029A6-4365-E74E-AC5A-D89BA5C17B3D}"/>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74240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E56A-6D39-2B41-A217-9A7343C27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2A34C-7534-4B43-BED6-332088A37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C6332-DAAB-2E44-AFBC-1435CDC9A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C1D447-A986-8142-8AAF-0E84519E2200}"/>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1B22F49A-AA54-204A-B924-020FCDD0A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08C2A-D76C-CA4D-9A91-0A46D1DB5FB7}"/>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276038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B9-8B69-A540-8F68-185E9973A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8AEB28-C60D-C24E-81BC-405A2B6D43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D12A682-BD05-F441-B219-F4E79C87EA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02046-D0BB-F842-AAB0-44F6DC8DD878}"/>
              </a:ext>
            </a:extLst>
          </p:cNvPr>
          <p:cNvSpPr>
            <a:spLocks noGrp="1"/>
          </p:cNvSpPr>
          <p:nvPr>
            <p:ph type="dt" sz="half" idx="10"/>
          </p:nvPr>
        </p:nvSpPr>
        <p:spPr/>
        <p:txBody>
          <a:bodyPr/>
          <a:lstStyle/>
          <a:p>
            <a:fld id="{E93A6D02-6EC3-C64A-AAF6-5A681EC339CF}" type="datetimeFigureOut">
              <a:rPr lang="en-US" smtClean="0"/>
              <a:t>11/28/2021</a:t>
            </a:fld>
            <a:endParaRPr lang="en-US"/>
          </a:p>
        </p:txBody>
      </p:sp>
      <p:sp>
        <p:nvSpPr>
          <p:cNvPr id="6" name="Footer Placeholder 5">
            <a:extLst>
              <a:ext uri="{FF2B5EF4-FFF2-40B4-BE49-F238E27FC236}">
                <a16:creationId xmlns:a16="http://schemas.microsoft.com/office/drawing/2014/main" id="{E374E0B6-701A-9646-B44B-B3C851BAED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FDB01-D149-5041-8720-183571925B44}"/>
              </a:ext>
            </a:extLst>
          </p:cNvPr>
          <p:cNvSpPr>
            <a:spLocks noGrp="1"/>
          </p:cNvSpPr>
          <p:nvPr>
            <p:ph type="sldNum" sz="quarter" idx="12"/>
          </p:nvPr>
        </p:nvSpPr>
        <p:spPr/>
        <p:txBody>
          <a:bodyPr/>
          <a:lstStyle/>
          <a:p>
            <a:fld id="{5BED3B55-BFD9-8749-917A-C3879F6A3F90}" type="slidenum">
              <a:rPr lang="en-US" smtClean="0"/>
              <a:t>‹#›</a:t>
            </a:fld>
            <a:endParaRPr lang="en-US"/>
          </a:p>
        </p:txBody>
      </p:sp>
    </p:spTree>
    <p:extLst>
      <p:ext uri="{BB962C8B-B14F-4D97-AF65-F5344CB8AC3E}">
        <p14:creationId xmlns:p14="http://schemas.microsoft.com/office/powerpoint/2010/main" val="1382062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46AFE0-5190-B643-9E24-748BEA135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DD215B-B03E-804F-B2CC-1BA775A26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79963-A74E-734C-B93C-24C524B5C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A6D02-6EC3-C64A-AAF6-5A681EC339CF}" type="datetimeFigureOut">
              <a:rPr lang="en-US" smtClean="0"/>
              <a:t>11/28/2021</a:t>
            </a:fld>
            <a:endParaRPr lang="en-US"/>
          </a:p>
        </p:txBody>
      </p:sp>
      <p:sp>
        <p:nvSpPr>
          <p:cNvPr id="5" name="Footer Placeholder 4">
            <a:extLst>
              <a:ext uri="{FF2B5EF4-FFF2-40B4-BE49-F238E27FC236}">
                <a16:creationId xmlns:a16="http://schemas.microsoft.com/office/drawing/2014/main" id="{3E4EA9E0-5343-814D-B24A-88783A2F4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E57D0D-E17F-534D-959D-4586B02D1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D3B55-BFD9-8749-917A-C3879F6A3F90}" type="slidenum">
              <a:rPr lang="en-US" smtClean="0"/>
              <a:t>‹#›</a:t>
            </a:fld>
            <a:endParaRPr lang="en-US"/>
          </a:p>
        </p:txBody>
      </p:sp>
    </p:spTree>
    <p:extLst>
      <p:ext uri="{BB962C8B-B14F-4D97-AF65-F5344CB8AC3E}">
        <p14:creationId xmlns:p14="http://schemas.microsoft.com/office/powerpoint/2010/main" val="2076375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chatopera/compose4j"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3" Type="http://schemas.openxmlformats.org/officeDocument/2006/relationships/hyperlink" Target="http://github.com/chatopera" TargetMode="External"/><Relationship Id="rId2" Type="http://schemas.openxmlformats.org/officeDocument/2006/relationships/hyperlink" Target="https://docs.chatopera.com/" TargetMode="External"/><Relationship Id="rId1" Type="http://schemas.openxmlformats.org/officeDocument/2006/relationships/slideLayout" Target="../slideLayouts/slideLayout2.xml"/><Relationship Id="rId6" Type="http://schemas.openxmlformats.org/officeDocument/2006/relationships/hyperlink" Target="https://bot.chatopera.com/" TargetMode="External"/><Relationship Id="rId5" Type="http://schemas.openxmlformats.org/officeDocument/2006/relationships/hyperlink" Target="https://blog.chatopera.com/" TargetMode="External"/><Relationship Id="rId4" Type="http://schemas.openxmlformats.org/officeDocument/2006/relationships/hyperlink" Target="https://github.com/chatopera/cskef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amurais/java-get-starte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28B282D-9426-4820-9268-8BD0F3C8777B}"/>
              </a:ext>
            </a:extLst>
          </p:cNvPr>
          <p:cNvSpPr/>
          <p:nvPr/>
        </p:nvSpPr>
        <p:spPr>
          <a:xfrm>
            <a:off x="1485003" y="2425724"/>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行动号召：给春松客服 </a:t>
            </a:r>
            <a:r>
              <a:rPr lang="en-US" altLang="zh-CN" sz="4400" b="1" dirty="0">
                <a:solidFill>
                  <a:schemeClr val="bg1"/>
                </a:solidFill>
                <a:latin typeface="微软雅黑" panose="020B0503020204020204" pitchFamily="34" charset="-122"/>
                <a:ea typeface="微软雅黑" panose="020B0503020204020204" pitchFamily="34" charset="-122"/>
              </a:rPr>
              <a:t>Star</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94E8A51-5EB8-4933-AB4E-EBD75848E5E6}"/>
              </a:ext>
            </a:extLst>
          </p:cNvPr>
          <p:cNvPicPr>
            <a:picLocks noChangeAspect="1"/>
          </p:cNvPicPr>
          <p:nvPr/>
        </p:nvPicPr>
        <p:blipFill>
          <a:blip r:embed="rId5"/>
          <a:stretch>
            <a:fillRect/>
          </a:stretch>
        </p:blipFill>
        <p:spPr>
          <a:xfrm>
            <a:off x="6233628" y="4267222"/>
            <a:ext cx="4386187" cy="1161527"/>
          </a:xfrm>
          <a:prstGeom prst="rect">
            <a:avLst/>
          </a:prstGeom>
        </p:spPr>
      </p:pic>
      <p:sp>
        <p:nvSpPr>
          <p:cNvPr id="8" name="文本框 7">
            <a:extLst>
              <a:ext uri="{FF2B5EF4-FFF2-40B4-BE49-F238E27FC236}">
                <a16:creationId xmlns:a16="http://schemas.microsoft.com/office/drawing/2014/main" id="{85D854B8-16A4-461B-A0B0-E908B15A0B89}"/>
              </a:ext>
            </a:extLst>
          </p:cNvPr>
          <p:cNvSpPr txBox="1"/>
          <p:nvPr/>
        </p:nvSpPr>
        <p:spPr>
          <a:xfrm>
            <a:off x="1404097" y="997206"/>
            <a:ext cx="7738016" cy="1323439"/>
          </a:xfrm>
          <a:prstGeom prst="rect">
            <a:avLst/>
          </a:prstGeom>
          <a:noFill/>
        </p:spPr>
        <p:txBody>
          <a:bodyPr wrap="none" rtlCol="0">
            <a:spAutoFit/>
          </a:bodyPr>
          <a:lstStyle/>
          <a:p>
            <a:r>
              <a:rPr lang="zh-CN" altLang="en-US" sz="8000" dirty="0">
                <a:solidFill>
                  <a:schemeClr val="bg1"/>
                </a:solidFill>
                <a:latin typeface="优设标题黑" panose="00000500000000000000" pitchFamily="2" charset="-122"/>
                <a:ea typeface="优设标题黑" panose="00000500000000000000" pitchFamily="2" charset="-122"/>
              </a:rPr>
              <a:t>做好开源客服系统</a:t>
            </a:r>
          </a:p>
        </p:txBody>
      </p:sp>
      <p:sp>
        <p:nvSpPr>
          <p:cNvPr id="9" name="文本框 8">
            <a:extLst>
              <a:ext uri="{FF2B5EF4-FFF2-40B4-BE49-F238E27FC236}">
                <a16:creationId xmlns:a16="http://schemas.microsoft.com/office/drawing/2014/main" id="{97E3EF9B-E98D-458E-AE9C-0B6FB20EB70C}"/>
              </a:ext>
            </a:extLst>
          </p:cNvPr>
          <p:cNvSpPr txBox="1"/>
          <p:nvPr/>
        </p:nvSpPr>
        <p:spPr>
          <a:xfrm>
            <a:off x="1485003" y="3300244"/>
            <a:ext cx="6094206" cy="646331"/>
          </a:xfrm>
          <a:prstGeom prst="rect">
            <a:avLst/>
          </a:prstGeom>
          <a:noFill/>
        </p:spPr>
        <p:txBody>
          <a:bodyPr wrap="square">
            <a:spAutoFit/>
          </a:bodyPr>
          <a:lstStyle/>
          <a:p>
            <a:r>
              <a:rPr lang="zh-CN" altLang="en-US" sz="3600" dirty="0">
                <a:solidFill>
                  <a:schemeClr val="bg1"/>
                </a:solidFill>
              </a:rPr>
              <a:t>github.com/chatopera/cskefu</a:t>
            </a:r>
          </a:p>
        </p:txBody>
      </p:sp>
      <p:pic>
        <p:nvPicPr>
          <p:cNvPr id="10" name="图片 9">
            <a:extLst>
              <a:ext uri="{FF2B5EF4-FFF2-40B4-BE49-F238E27FC236}">
                <a16:creationId xmlns:a16="http://schemas.microsoft.com/office/drawing/2014/main" id="{78B5E3E4-DBFE-4D74-B2C3-5234BB09492F}"/>
              </a:ext>
            </a:extLst>
          </p:cNvPr>
          <p:cNvPicPr>
            <a:picLocks noChangeAspect="1"/>
          </p:cNvPicPr>
          <p:nvPr/>
        </p:nvPicPr>
        <p:blipFill>
          <a:blip r:embed="rId6"/>
          <a:stretch>
            <a:fillRect/>
          </a:stretch>
        </p:blipFill>
        <p:spPr>
          <a:xfrm>
            <a:off x="1572185" y="4014918"/>
            <a:ext cx="3238500" cy="685800"/>
          </a:xfrm>
          <a:prstGeom prst="rect">
            <a:avLst/>
          </a:prstGeom>
        </p:spPr>
      </p:pic>
      <p:sp>
        <p:nvSpPr>
          <p:cNvPr id="11" name="文本框 10">
            <a:extLst>
              <a:ext uri="{FF2B5EF4-FFF2-40B4-BE49-F238E27FC236}">
                <a16:creationId xmlns:a16="http://schemas.microsoft.com/office/drawing/2014/main" id="{2AD6038C-7570-45BB-AEE6-1151070AD29F}"/>
              </a:ext>
            </a:extLst>
          </p:cNvPr>
          <p:cNvSpPr txBox="1"/>
          <p:nvPr/>
        </p:nvSpPr>
        <p:spPr>
          <a:xfrm>
            <a:off x="1485003" y="4918422"/>
            <a:ext cx="2484976" cy="369332"/>
          </a:xfrm>
          <a:prstGeom prst="rect">
            <a:avLst/>
          </a:prstGeom>
          <a:noFill/>
        </p:spPr>
        <p:txBody>
          <a:bodyPr wrap="none" rtlCol="0">
            <a:spAutoFit/>
          </a:bodyPr>
          <a:lstStyle/>
          <a:p>
            <a:r>
              <a:rPr lang="zh-CN" altLang="en-US" dirty="0">
                <a:solidFill>
                  <a:schemeClr val="bg1">
                    <a:lumMod val="95000"/>
                  </a:schemeClr>
                </a:solidFill>
              </a:rPr>
              <a:t>分享内容在 </a:t>
            </a:r>
            <a:r>
              <a:rPr lang="en-US" altLang="zh-CN" dirty="0">
                <a:solidFill>
                  <a:schemeClr val="bg1">
                    <a:lumMod val="95000"/>
                  </a:schemeClr>
                </a:solidFill>
              </a:rPr>
              <a:t>5 </a:t>
            </a:r>
            <a:r>
              <a:rPr lang="zh-CN" altLang="en-US" dirty="0">
                <a:solidFill>
                  <a:schemeClr val="bg1">
                    <a:lumMod val="95000"/>
                  </a:schemeClr>
                </a:solidFill>
              </a:rPr>
              <a:t>秒后开始</a:t>
            </a:r>
          </a:p>
        </p:txBody>
      </p:sp>
    </p:spTree>
    <p:custDataLst>
      <p:tags r:id="rId1"/>
    </p:custDataLst>
    <p:extLst>
      <p:ext uri="{BB962C8B-B14F-4D97-AF65-F5344CB8AC3E}">
        <p14:creationId xmlns:p14="http://schemas.microsoft.com/office/powerpoint/2010/main" val="868075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C6424-5E50-CD45-BB82-16990D2D56FD}"/>
              </a:ext>
            </a:extLst>
          </p:cNvPr>
          <p:cNvSpPr/>
          <p:nvPr/>
        </p:nvSpPr>
        <p:spPr>
          <a:xfrm>
            <a:off x="7683463" y="1576824"/>
            <a:ext cx="3296093" cy="3435527"/>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Java Application</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Rounded Rectangle 1">
            <a:extLst>
              <a:ext uri="{FF2B5EF4-FFF2-40B4-BE49-F238E27FC236}">
                <a16:creationId xmlns:a16="http://schemas.microsoft.com/office/drawing/2014/main" id="{4449812A-5392-FF43-B299-0D00F423A7C0}"/>
              </a:ext>
            </a:extLst>
          </p:cNvPr>
          <p:cNvSpPr/>
          <p:nvPr/>
        </p:nvSpPr>
        <p:spPr>
          <a:xfrm>
            <a:off x="723014" y="2275367"/>
            <a:ext cx="2509284" cy="1084521"/>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Sample.java</a:t>
            </a:r>
          </a:p>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(Java sourcecode)</a:t>
            </a:r>
          </a:p>
        </p:txBody>
      </p:sp>
      <p:sp>
        <p:nvSpPr>
          <p:cNvPr id="4" name="Right Arrow 3">
            <a:extLst>
              <a:ext uri="{FF2B5EF4-FFF2-40B4-BE49-F238E27FC236}">
                <a16:creationId xmlns:a16="http://schemas.microsoft.com/office/drawing/2014/main" id="{D98AD360-4CA2-A94A-94DA-6C2FF12F4E0E}"/>
              </a:ext>
            </a:extLst>
          </p:cNvPr>
          <p:cNvSpPr/>
          <p:nvPr/>
        </p:nvSpPr>
        <p:spPr>
          <a:xfrm>
            <a:off x="3444949" y="2551814"/>
            <a:ext cx="956930" cy="446567"/>
          </a:xfrm>
          <a:prstGeom prst="rightArrow">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5" name="TextBox 4">
            <a:extLst>
              <a:ext uri="{FF2B5EF4-FFF2-40B4-BE49-F238E27FC236}">
                <a16:creationId xmlns:a16="http://schemas.microsoft.com/office/drawing/2014/main" id="{B881D398-B2D3-E84B-86B6-0211017238A1}"/>
              </a:ext>
            </a:extLst>
          </p:cNvPr>
          <p:cNvSpPr txBox="1"/>
          <p:nvPr/>
        </p:nvSpPr>
        <p:spPr>
          <a:xfrm>
            <a:off x="3128965" y="2017877"/>
            <a:ext cx="1588897"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Compiled by</a:t>
            </a:r>
          </a:p>
        </p:txBody>
      </p:sp>
      <p:sp>
        <p:nvSpPr>
          <p:cNvPr id="25" name="Rounded Rectangle 24">
            <a:extLst>
              <a:ext uri="{FF2B5EF4-FFF2-40B4-BE49-F238E27FC236}">
                <a16:creationId xmlns:a16="http://schemas.microsoft.com/office/drawing/2014/main" id="{4580A0EC-71F2-C04C-9AED-3D15E8548067}"/>
              </a:ext>
            </a:extLst>
          </p:cNvPr>
          <p:cNvSpPr/>
          <p:nvPr/>
        </p:nvSpPr>
        <p:spPr>
          <a:xfrm>
            <a:off x="4614530" y="2315539"/>
            <a:ext cx="1743740" cy="1084521"/>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Java</a:t>
            </a:r>
          </a:p>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Compiler</a:t>
            </a:r>
          </a:p>
        </p:txBody>
      </p:sp>
      <p:sp>
        <p:nvSpPr>
          <p:cNvPr id="26" name="Right Arrow 25">
            <a:extLst>
              <a:ext uri="{FF2B5EF4-FFF2-40B4-BE49-F238E27FC236}">
                <a16:creationId xmlns:a16="http://schemas.microsoft.com/office/drawing/2014/main" id="{AEF220F1-1445-BF41-BEF2-5C1863B09D30}"/>
              </a:ext>
            </a:extLst>
          </p:cNvPr>
          <p:cNvSpPr/>
          <p:nvPr/>
        </p:nvSpPr>
        <p:spPr>
          <a:xfrm>
            <a:off x="6677247" y="2594343"/>
            <a:ext cx="1275906" cy="427945"/>
          </a:xfrm>
          <a:prstGeom prst="rightArrow">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7" name="TextBox 26">
            <a:extLst>
              <a:ext uri="{FF2B5EF4-FFF2-40B4-BE49-F238E27FC236}">
                <a16:creationId xmlns:a16="http://schemas.microsoft.com/office/drawing/2014/main" id="{FB840564-FD7E-2647-BF76-F65DDF54BB85}"/>
              </a:ext>
            </a:extLst>
          </p:cNvPr>
          <p:cNvSpPr txBox="1"/>
          <p:nvPr/>
        </p:nvSpPr>
        <p:spPr>
          <a:xfrm>
            <a:off x="6677247" y="1997625"/>
            <a:ext cx="1277594" cy="369332"/>
          </a:xfrm>
          <a:prstGeom prst="rect">
            <a:avLst/>
          </a:prstGeom>
          <a:solidFill>
            <a:srgbClr val="1F4E78"/>
          </a:solid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generates</a:t>
            </a:r>
          </a:p>
        </p:txBody>
      </p:sp>
      <p:sp>
        <p:nvSpPr>
          <p:cNvPr id="28" name="Rounded Rectangle 27">
            <a:extLst>
              <a:ext uri="{FF2B5EF4-FFF2-40B4-BE49-F238E27FC236}">
                <a16:creationId xmlns:a16="http://schemas.microsoft.com/office/drawing/2014/main" id="{635AFA2F-52A4-034C-8E1E-8029FD8C1286}"/>
              </a:ext>
            </a:extLst>
          </p:cNvPr>
          <p:cNvSpPr/>
          <p:nvPr/>
        </p:nvSpPr>
        <p:spPr>
          <a:xfrm>
            <a:off x="8107996" y="2315539"/>
            <a:ext cx="2573079" cy="1084521"/>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Sample.class</a:t>
            </a:r>
          </a:p>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(Java bytecode executable file)</a:t>
            </a:r>
          </a:p>
        </p:txBody>
      </p:sp>
      <p:sp>
        <p:nvSpPr>
          <p:cNvPr id="29" name="Right Arrow 28">
            <a:extLst>
              <a:ext uri="{FF2B5EF4-FFF2-40B4-BE49-F238E27FC236}">
                <a16:creationId xmlns:a16="http://schemas.microsoft.com/office/drawing/2014/main" id="{9D1BD59B-67DE-5142-8BD8-A9B4629C8A18}"/>
              </a:ext>
            </a:extLst>
          </p:cNvPr>
          <p:cNvSpPr/>
          <p:nvPr/>
        </p:nvSpPr>
        <p:spPr>
          <a:xfrm rot="10800000">
            <a:off x="6726533" y="4363491"/>
            <a:ext cx="956930" cy="446567"/>
          </a:xfrm>
          <a:prstGeom prst="rightArrow">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0" name="Rounded Rectangle 29">
            <a:extLst>
              <a:ext uri="{FF2B5EF4-FFF2-40B4-BE49-F238E27FC236}">
                <a16:creationId xmlns:a16="http://schemas.microsoft.com/office/drawing/2014/main" id="{68F154D0-9E04-224A-9BA3-06309BA9F69A}"/>
              </a:ext>
            </a:extLst>
          </p:cNvPr>
          <p:cNvSpPr/>
          <p:nvPr/>
        </p:nvSpPr>
        <p:spPr>
          <a:xfrm>
            <a:off x="8105347" y="3596514"/>
            <a:ext cx="2488019" cy="1084521"/>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Library</a:t>
            </a:r>
          </a:p>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Code</a:t>
            </a:r>
          </a:p>
        </p:txBody>
      </p:sp>
      <p:sp>
        <p:nvSpPr>
          <p:cNvPr id="8" name="Rectangle 7">
            <a:extLst>
              <a:ext uri="{FF2B5EF4-FFF2-40B4-BE49-F238E27FC236}">
                <a16:creationId xmlns:a16="http://schemas.microsoft.com/office/drawing/2014/main" id="{C5742AAD-C7A5-AD44-8583-DAEF15E45994}"/>
              </a:ext>
            </a:extLst>
          </p:cNvPr>
          <p:cNvSpPr/>
          <p:nvPr/>
        </p:nvSpPr>
        <p:spPr>
          <a:xfrm>
            <a:off x="7648146" y="5012351"/>
            <a:ext cx="3331409" cy="914400"/>
          </a:xfrm>
          <a:prstGeom prst="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noProof="1"/>
              <a:t>JVM</a:t>
            </a:r>
          </a:p>
        </p:txBody>
      </p:sp>
      <p:sp>
        <p:nvSpPr>
          <p:cNvPr id="32" name="TextBox 31">
            <a:extLst>
              <a:ext uri="{FF2B5EF4-FFF2-40B4-BE49-F238E27FC236}">
                <a16:creationId xmlns:a16="http://schemas.microsoft.com/office/drawing/2014/main" id="{617F17C6-C255-8E4A-8BCD-7475DEB73105}"/>
              </a:ext>
            </a:extLst>
          </p:cNvPr>
          <p:cNvSpPr txBox="1"/>
          <p:nvPr/>
        </p:nvSpPr>
        <p:spPr>
          <a:xfrm>
            <a:off x="6925559" y="4956709"/>
            <a:ext cx="1912062" cy="369332"/>
          </a:xfrm>
          <a:prstGeom prst="rect">
            <a:avLst/>
          </a:prstGeom>
          <a:solidFill>
            <a:srgbClr val="1F4E78"/>
          </a:solid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Execute by JVM</a:t>
            </a:r>
          </a:p>
        </p:txBody>
      </p:sp>
      <p:sp>
        <p:nvSpPr>
          <p:cNvPr id="33" name="Rounded Rectangle 32">
            <a:extLst>
              <a:ext uri="{FF2B5EF4-FFF2-40B4-BE49-F238E27FC236}">
                <a16:creationId xmlns:a16="http://schemas.microsoft.com/office/drawing/2014/main" id="{CD48B9C8-65B9-3E43-8DAA-81B87E63617E}"/>
              </a:ext>
            </a:extLst>
          </p:cNvPr>
          <p:cNvSpPr/>
          <p:nvPr/>
        </p:nvSpPr>
        <p:spPr>
          <a:xfrm>
            <a:off x="4703354" y="4056854"/>
            <a:ext cx="1743740" cy="1084521"/>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cs typeface="Segoe UI Historic" panose="020B0502040204020203" pitchFamily="34" charset="0"/>
              </a:rPr>
              <a:t>Application</a:t>
            </a:r>
          </a:p>
        </p:txBody>
      </p:sp>
    </p:spTree>
    <p:extLst>
      <p:ext uri="{BB962C8B-B14F-4D97-AF65-F5344CB8AC3E}">
        <p14:creationId xmlns:p14="http://schemas.microsoft.com/office/powerpoint/2010/main" val="269241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JVM Architecture</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Can 2">
            <a:extLst>
              <a:ext uri="{FF2B5EF4-FFF2-40B4-BE49-F238E27FC236}">
                <a16:creationId xmlns:a16="http://schemas.microsoft.com/office/drawing/2014/main" id="{01279F8D-E4FF-984C-944D-F740886DDFB1}"/>
              </a:ext>
            </a:extLst>
          </p:cNvPr>
          <p:cNvSpPr/>
          <p:nvPr/>
        </p:nvSpPr>
        <p:spPr>
          <a:xfrm>
            <a:off x="5845288" y="1576824"/>
            <a:ext cx="3104707" cy="974990"/>
          </a:xfrm>
          <a:prstGeom prst="can">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800" noProof="1">
                <a:latin typeface="Microsoft YaHei" panose="020B0503020204020204" pitchFamily="34" charset="-122"/>
                <a:ea typeface="Microsoft YaHei" panose="020B0503020204020204" pitchFamily="34" charset="-122"/>
              </a:rPr>
              <a:t>Class Loader</a:t>
            </a:r>
          </a:p>
        </p:txBody>
      </p:sp>
      <p:sp>
        <p:nvSpPr>
          <p:cNvPr id="9" name="TextBox 8">
            <a:extLst>
              <a:ext uri="{FF2B5EF4-FFF2-40B4-BE49-F238E27FC236}">
                <a16:creationId xmlns:a16="http://schemas.microsoft.com/office/drawing/2014/main" id="{3CA5D3F6-62F5-BA42-A14E-014516F017D2}"/>
              </a:ext>
            </a:extLst>
          </p:cNvPr>
          <p:cNvSpPr txBox="1"/>
          <p:nvPr/>
        </p:nvSpPr>
        <p:spPr>
          <a:xfrm>
            <a:off x="426788" y="1802709"/>
            <a:ext cx="4057521" cy="523220"/>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JVM Language Classes</a:t>
            </a:r>
          </a:p>
        </p:txBody>
      </p:sp>
      <p:cxnSp>
        <p:nvCxnSpPr>
          <p:cNvPr id="11" name="Straight Arrow Connector 10">
            <a:extLst>
              <a:ext uri="{FF2B5EF4-FFF2-40B4-BE49-F238E27FC236}">
                <a16:creationId xmlns:a16="http://schemas.microsoft.com/office/drawing/2014/main" id="{1D484F23-2AA7-3744-AB0F-515C6B4D93BA}"/>
              </a:ext>
            </a:extLst>
          </p:cNvPr>
          <p:cNvCxnSpPr>
            <a:cxnSpLocks/>
          </p:cNvCxnSpPr>
          <p:nvPr/>
        </p:nvCxnSpPr>
        <p:spPr>
          <a:xfrm>
            <a:off x="4679946" y="2085585"/>
            <a:ext cx="888896"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880BA6-530F-AF42-B4B6-72689B726D48}"/>
              </a:ext>
            </a:extLst>
          </p:cNvPr>
          <p:cNvSpPr/>
          <p:nvPr/>
        </p:nvSpPr>
        <p:spPr>
          <a:xfrm>
            <a:off x="426788" y="3000769"/>
            <a:ext cx="10862309" cy="2020186"/>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13" name="Rounded Rectangle 12">
            <a:extLst>
              <a:ext uri="{FF2B5EF4-FFF2-40B4-BE49-F238E27FC236}">
                <a16:creationId xmlns:a16="http://schemas.microsoft.com/office/drawing/2014/main" id="{FF7F8D38-EED0-4F4A-92F1-B50634A8E747}"/>
              </a:ext>
            </a:extLst>
          </p:cNvPr>
          <p:cNvSpPr/>
          <p:nvPr/>
        </p:nvSpPr>
        <p:spPr>
          <a:xfrm>
            <a:off x="680484" y="3628090"/>
            <a:ext cx="1446028"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Method Area</a:t>
            </a:r>
          </a:p>
        </p:txBody>
      </p:sp>
      <p:sp>
        <p:nvSpPr>
          <p:cNvPr id="24" name="Rounded Rectangle 23">
            <a:extLst>
              <a:ext uri="{FF2B5EF4-FFF2-40B4-BE49-F238E27FC236}">
                <a16:creationId xmlns:a16="http://schemas.microsoft.com/office/drawing/2014/main" id="{B6407107-0C9B-F748-91E9-BDC43D78DFA0}"/>
              </a:ext>
            </a:extLst>
          </p:cNvPr>
          <p:cNvSpPr/>
          <p:nvPr/>
        </p:nvSpPr>
        <p:spPr>
          <a:xfrm>
            <a:off x="2455548" y="3628090"/>
            <a:ext cx="1446028"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Heap</a:t>
            </a:r>
          </a:p>
        </p:txBody>
      </p:sp>
      <p:sp>
        <p:nvSpPr>
          <p:cNvPr id="31" name="Rounded Rectangle 30">
            <a:extLst>
              <a:ext uri="{FF2B5EF4-FFF2-40B4-BE49-F238E27FC236}">
                <a16:creationId xmlns:a16="http://schemas.microsoft.com/office/drawing/2014/main" id="{F65CD6C4-5F3B-6740-A106-F40F1EA5437C}"/>
              </a:ext>
            </a:extLst>
          </p:cNvPr>
          <p:cNvSpPr/>
          <p:nvPr/>
        </p:nvSpPr>
        <p:spPr>
          <a:xfrm>
            <a:off x="4312404" y="3629497"/>
            <a:ext cx="2428637"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JVM Language Stacks</a:t>
            </a:r>
          </a:p>
        </p:txBody>
      </p:sp>
      <p:sp>
        <p:nvSpPr>
          <p:cNvPr id="34" name="Rounded Rectangle 33">
            <a:extLst>
              <a:ext uri="{FF2B5EF4-FFF2-40B4-BE49-F238E27FC236}">
                <a16:creationId xmlns:a16="http://schemas.microsoft.com/office/drawing/2014/main" id="{96CBFB38-A819-324C-978B-079CA838C641}"/>
              </a:ext>
            </a:extLst>
          </p:cNvPr>
          <p:cNvSpPr/>
          <p:nvPr/>
        </p:nvSpPr>
        <p:spPr>
          <a:xfrm>
            <a:off x="7091916" y="3628090"/>
            <a:ext cx="1446028"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PC Reisters</a:t>
            </a:r>
          </a:p>
        </p:txBody>
      </p:sp>
      <p:sp>
        <p:nvSpPr>
          <p:cNvPr id="35" name="Rounded Rectangle 34">
            <a:extLst>
              <a:ext uri="{FF2B5EF4-FFF2-40B4-BE49-F238E27FC236}">
                <a16:creationId xmlns:a16="http://schemas.microsoft.com/office/drawing/2014/main" id="{2C487A80-B534-7C48-80A9-4C07F508A070}"/>
              </a:ext>
            </a:extLst>
          </p:cNvPr>
          <p:cNvSpPr/>
          <p:nvPr/>
        </p:nvSpPr>
        <p:spPr>
          <a:xfrm>
            <a:off x="8888819" y="3659170"/>
            <a:ext cx="2105246"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Native Method Stacks</a:t>
            </a:r>
          </a:p>
        </p:txBody>
      </p:sp>
      <p:sp>
        <p:nvSpPr>
          <p:cNvPr id="14" name="Up-Down Arrow 13">
            <a:extLst>
              <a:ext uri="{FF2B5EF4-FFF2-40B4-BE49-F238E27FC236}">
                <a16:creationId xmlns:a16="http://schemas.microsoft.com/office/drawing/2014/main" id="{A8595AAF-FEED-2643-961E-763D9385AB0D}"/>
              </a:ext>
            </a:extLst>
          </p:cNvPr>
          <p:cNvSpPr/>
          <p:nvPr/>
        </p:nvSpPr>
        <p:spPr>
          <a:xfrm>
            <a:off x="7174357" y="2382887"/>
            <a:ext cx="446567" cy="786809"/>
          </a:xfrm>
          <a:prstGeom prst="up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fontAlgn="auto"/>
            <a:endParaRPr lang="en-US" noProof="1"/>
          </a:p>
        </p:txBody>
      </p:sp>
      <p:sp>
        <p:nvSpPr>
          <p:cNvPr id="36" name="Up-Down Arrow 35">
            <a:extLst>
              <a:ext uri="{FF2B5EF4-FFF2-40B4-BE49-F238E27FC236}">
                <a16:creationId xmlns:a16="http://schemas.microsoft.com/office/drawing/2014/main" id="{E8B71A2F-6885-1B4E-8279-A758998CF9A1}"/>
              </a:ext>
            </a:extLst>
          </p:cNvPr>
          <p:cNvSpPr/>
          <p:nvPr/>
        </p:nvSpPr>
        <p:spPr>
          <a:xfrm>
            <a:off x="956931" y="4779987"/>
            <a:ext cx="446567" cy="786809"/>
          </a:xfrm>
          <a:prstGeom prst="upDownArrow">
            <a:avLst/>
          </a:prstGeom>
          <a:ln/>
        </p:spPr>
        <p:style>
          <a:lnRef idx="3">
            <a:schemeClr val="lt1"/>
          </a:lnRef>
          <a:fillRef idx="1">
            <a:schemeClr val="accent6"/>
          </a:fillRef>
          <a:effectRef idx="1">
            <a:schemeClr val="accent6"/>
          </a:effectRef>
          <a:fontRef idx="minor">
            <a:schemeClr val="lt1"/>
          </a:fontRef>
        </p:style>
        <p:txBody>
          <a:bodyPr rtlCol="0" anchor="ctr"/>
          <a:lstStyle/>
          <a:p>
            <a:pPr algn="ctr" fontAlgn="auto"/>
            <a:endParaRPr lang="en-US" noProof="1"/>
          </a:p>
        </p:txBody>
      </p:sp>
      <p:sp>
        <p:nvSpPr>
          <p:cNvPr id="37" name="Rounded Rectangle 36">
            <a:extLst>
              <a:ext uri="{FF2B5EF4-FFF2-40B4-BE49-F238E27FC236}">
                <a16:creationId xmlns:a16="http://schemas.microsoft.com/office/drawing/2014/main" id="{FD3B3AAF-6EE2-024C-9196-A60563FDB11B}"/>
              </a:ext>
            </a:extLst>
          </p:cNvPr>
          <p:cNvSpPr/>
          <p:nvPr/>
        </p:nvSpPr>
        <p:spPr>
          <a:xfrm>
            <a:off x="540795" y="5788852"/>
            <a:ext cx="2648971"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Exectution Engine</a:t>
            </a:r>
          </a:p>
        </p:txBody>
      </p:sp>
      <p:sp>
        <p:nvSpPr>
          <p:cNvPr id="38" name="Rounded Rectangle 37">
            <a:extLst>
              <a:ext uri="{FF2B5EF4-FFF2-40B4-BE49-F238E27FC236}">
                <a16:creationId xmlns:a16="http://schemas.microsoft.com/office/drawing/2014/main" id="{FF2EBAA4-E483-C947-B0A5-5FF21B287A34}"/>
              </a:ext>
            </a:extLst>
          </p:cNvPr>
          <p:cNvSpPr/>
          <p:nvPr/>
        </p:nvSpPr>
        <p:spPr>
          <a:xfrm>
            <a:off x="4442945" y="5788852"/>
            <a:ext cx="2648971"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Native Method Interface</a:t>
            </a:r>
          </a:p>
        </p:txBody>
      </p:sp>
      <p:sp>
        <p:nvSpPr>
          <p:cNvPr id="39" name="Rounded Rectangle 38">
            <a:extLst>
              <a:ext uri="{FF2B5EF4-FFF2-40B4-BE49-F238E27FC236}">
                <a16:creationId xmlns:a16="http://schemas.microsoft.com/office/drawing/2014/main" id="{7CDFFB0F-A40D-044E-8524-A76D4CCCDE89}"/>
              </a:ext>
            </a:extLst>
          </p:cNvPr>
          <p:cNvSpPr/>
          <p:nvPr/>
        </p:nvSpPr>
        <p:spPr>
          <a:xfrm>
            <a:off x="8345095" y="5788852"/>
            <a:ext cx="2648971" cy="765544"/>
          </a:xfrm>
          <a:prstGeom prst="roundRect">
            <a:avLst/>
          </a:prstGeom>
          <a:gradFill>
            <a:gsLst>
              <a:gs pos="0">
                <a:srgbClr val="4598EE"/>
              </a:gs>
              <a:gs pos="100000">
                <a:srgbClr val="1272C4"/>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Native Method Libraries</a:t>
            </a:r>
          </a:p>
        </p:txBody>
      </p:sp>
      <p:cxnSp>
        <p:nvCxnSpPr>
          <p:cNvPr id="18" name="Straight Arrow Connector 17">
            <a:extLst>
              <a:ext uri="{FF2B5EF4-FFF2-40B4-BE49-F238E27FC236}">
                <a16:creationId xmlns:a16="http://schemas.microsoft.com/office/drawing/2014/main" id="{136A1E92-6490-B24E-A19A-D690AAC27AF6}"/>
              </a:ext>
            </a:extLst>
          </p:cNvPr>
          <p:cNvCxnSpPr>
            <a:stCxn id="37" idx="3"/>
            <a:endCxn id="38" idx="1"/>
          </p:cNvCxnSpPr>
          <p:nvPr/>
        </p:nvCxnSpPr>
        <p:spPr>
          <a:xfrm>
            <a:off x="3189766" y="6171624"/>
            <a:ext cx="1253179" cy="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424203-59D7-1144-8EEC-60B01E45FC07}"/>
              </a:ext>
            </a:extLst>
          </p:cNvPr>
          <p:cNvCxnSpPr/>
          <p:nvPr/>
        </p:nvCxnSpPr>
        <p:spPr>
          <a:xfrm>
            <a:off x="7091916" y="6158643"/>
            <a:ext cx="1253179" cy="0"/>
          </a:xfrm>
          <a:prstGeom prst="straightConnector1">
            <a:avLst/>
          </a:prstGeom>
          <a:ln w="571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4360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C6424-5E50-CD45-BB82-16990D2D56FD}"/>
              </a:ext>
            </a:extLst>
          </p:cNvPr>
          <p:cNvSpPr/>
          <p:nvPr/>
        </p:nvSpPr>
        <p:spPr>
          <a:xfrm>
            <a:off x="963686" y="1917066"/>
            <a:ext cx="10009114" cy="4207287"/>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JDK, JRE and JVM</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3679969C-7C2A-C042-9A94-DA757BCC6D67}"/>
              </a:ext>
            </a:extLst>
          </p:cNvPr>
          <p:cNvSpPr txBox="1"/>
          <p:nvPr/>
        </p:nvSpPr>
        <p:spPr>
          <a:xfrm>
            <a:off x="1658682" y="1618810"/>
            <a:ext cx="829073" cy="523220"/>
          </a:xfrm>
          <a:prstGeom prst="rect">
            <a:avLst/>
          </a:prstGeom>
          <a:solidFill>
            <a:srgbClr val="1F4E78"/>
          </a:solidFill>
          <a:ln>
            <a:solidFill>
              <a:schemeClr val="bg1"/>
            </a:solidFill>
          </a:ln>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JDK</a:t>
            </a:r>
          </a:p>
        </p:txBody>
      </p:sp>
      <p:sp>
        <p:nvSpPr>
          <p:cNvPr id="19" name="Rectangle 18">
            <a:extLst>
              <a:ext uri="{FF2B5EF4-FFF2-40B4-BE49-F238E27FC236}">
                <a16:creationId xmlns:a16="http://schemas.microsoft.com/office/drawing/2014/main" id="{BD36FD1C-723C-784B-8B55-17BE6D929CBB}"/>
              </a:ext>
            </a:extLst>
          </p:cNvPr>
          <p:cNvSpPr/>
          <p:nvPr/>
        </p:nvSpPr>
        <p:spPr>
          <a:xfrm>
            <a:off x="1130406" y="2735353"/>
            <a:ext cx="5008267" cy="307002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0" name="TextBox 19">
            <a:extLst>
              <a:ext uri="{FF2B5EF4-FFF2-40B4-BE49-F238E27FC236}">
                <a16:creationId xmlns:a16="http://schemas.microsoft.com/office/drawing/2014/main" id="{80CC980B-BC05-4846-BE87-B5C3D0EF1888}"/>
              </a:ext>
            </a:extLst>
          </p:cNvPr>
          <p:cNvSpPr txBox="1"/>
          <p:nvPr/>
        </p:nvSpPr>
        <p:spPr>
          <a:xfrm>
            <a:off x="1693947" y="2482272"/>
            <a:ext cx="758541" cy="523220"/>
          </a:xfrm>
          <a:prstGeom prst="rect">
            <a:avLst/>
          </a:prstGeom>
          <a:solidFill>
            <a:srgbClr val="1F4E78"/>
          </a:solidFill>
          <a:ln>
            <a:solidFill>
              <a:schemeClr val="bg1"/>
            </a:solidFill>
          </a:ln>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JRE</a:t>
            </a:r>
          </a:p>
        </p:txBody>
      </p:sp>
      <p:sp>
        <p:nvSpPr>
          <p:cNvPr id="21" name="Rectangle 20">
            <a:extLst>
              <a:ext uri="{FF2B5EF4-FFF2-40B4-BE49-F238E27FC236}">
                <a16:creationId xmlns:a16="http://schemas.microsoft.com/office/drawing/2014/main" id="{8DA77258-DB29-C642-BDC7-6AAF28334CB1}"/>
              </a:ext>
            </a:extLst>
          </p:cNvPr>
          <p:cNvSpPr/>
          <p:nvPr/>
        </p:nvSpPr>
        <p:spPr>
          <a:xfrm>
            <a:off x="1658682" y="3352585"/>
            <a:ext cx="3508741" cy="811436"/>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2" name="Rectangle 21">
            <a:extLst>
              <a:ext uri="{FF2B5EF4-FFF2-40B4-BE49-F238E27FC236}">
                <a16:creationId xmlns:a16="http://schemas.microsoft.com/office/drawing/2014/main" id="{BB68934F-A4CD-DF48-81D3-B458BE98D9D2}"/>
              </a:ext>
            </a:extLst>
          </p:cNvPr>
          <p:cNvSpPr/>
          <p:nvPr/>
        </p:nvSpPr>
        <p:spPr>
          <a:xfrm>
            <a:off x="1658682" y="4636734"/>
            <a:ext cx="3508741" cy="811436"/>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23" name="TextBox 22">
            <a:extLst>
              <a:ext uri="{FF2B5EF4-FFF2-40B4-BE49-F238E27FC236}">
                <a16:creationId xmlns:a16="http://schemas.microsoft.com/office/drawing/2014/main" id="{4F1064B7-3950-594E-9ACA-5D9E08F8386C}"/>
              </a:ext>
            </a:extLst>
          </p:cNvPr>
          <p:cNvSpPr txBox="1"/>
          <p:nvPr/>
        </p:nvSpPr>
        <p:spPr>
          <a:xfrm>
            <a:off x="2894469" y="3096530"/>
            <a:ext cx="920445" cy="523220"/>
          </a:xfrm>
          <a:prstGeom prst="rect">
            <a:avLst/>
          </a:prstGeom>
          <a:solidFill>
            <a:srgbClr val="1F4E78"/>
          </a:solidFill>
          <a:ln>
            <a:solidFill>
              <a:schemeClr val="bg1"/>
            </a:solidFill>
          </a:ln>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JVM</a:t>
            </a:r>
          </a:p>
        </p:txBody>
      </p:sp>
      <p:sp>
        <p:nvSpPr>
          <p:cNvPr id="24" name="TextBox 23">
            <a:extLst>
              <a:ext uri="{FF2B5EF4-FFF2-40B4-BE49-F238E27FC236}">
                <a16:creationId xmlns:a16="http://schemas.microsoft.com/office/drawing/2014/main" id="{1D701BE1-8FCD-3E45-BAED-16241AF2DA49}"/>
              </a:ext>
            </a:extLst>
          </p:cNvPr>
          <p:cNvSpPr txBox="1"/>
          <p:nvPr/>
        </p:nvSpPr>
        <p:spPr>
          <a:xfrm>
            <a:off x="2868007" y="4375124"/>
            <a:ext cx="1635384" cy="523220"/>
          </a:xfrm>
          <a:prstGeom prst="rect">
            <a:avLst/>
          </a:prstGeom>
          <a:solidFill>
            <a:srgbClr val="1F4E78"/>
          </a:solidFill>
          <a:ln>
            <a:solidFill>
              <a:schemeClr val="bg1"/>
            </a:solidFill>
          </a:ln>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Libraries</a:t>
            </a:r>
          </a:p>
        </p:txBody>
      </p:sp>
      <p:sp>
        <p:nvSpPr>
          <p:cNvPr id="31" name="Rectangle 30">
            <a:extLst>
              <a:ext uri="{FF2B5EF4-FFF2-40B4-BE49-F238E27FC236}">
                <a16:creationId xmlns:a16="http://schemas.microsoft.com/office/drawing/2014/main" id="{D61CA63A-6FDA-1E4B-A54B-C4643D1C4530}"/>
              </a:ext>
            </a:extLst>
          </p:cNvPr>
          <p:cNvSpPr/>
          <p:nvPr/>
        </p:nvSpPr>
        <p:spPr>
          <a:xfrm>
            <a:off x="6403210" y="2739819"/>
            <a:ext cx="4356939" cy="3070024"/>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6" name="TextBox 35">
            <a:extLst>
              <a:ext uri="{FF2B5EF4-FFF2-40B4-BE49-F238E27FC236}">
                <a16:creationId xmlns:a16="http://schemas.microsoft.com/office/drawing/2014/main" id="{26E1F245-61D7-774D-BE50-D5EE4C18AE74}"/>
              </a:ext>
            </a:extLst>
          </p:cNvPr>
          <p:cNvSpPr txBox="1"/>
          <p:nvPr/>
        </p:nvSpPr>
        <p:spPr>
          <a:xfrm>
            <a:off x="6911294" y="2461238"/>
            <a:ext cx="3489481" cy="523220"/>
          </a:xfrm>
          <a:prstGeom prst="rect">
            <a:avLst/>
          </a:prstGeom>
          <a:solidFill>
            <a:srgbClr val="1F4E78"/>
          </a:solidFill>
          <a:ln>
            <a:solidFill>
              <a:schemeClr val="bg1"/>
            </a:solidFill>
          </a:ln>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rPr>
              <a:t>Development Tools</a:t>
            </a:r>
          </a:p>
        </p:txBody>
      </p:sp>
    </p:spTree>
    <p:extLst>
      <p:ext uri="{BB962C8B-B14F-4D97-AF65-F5344CB8AC3E}">
        <p14:creationId xmlns:p14="http://schemas.microsoft.com/office/powerpoint/2010/main" val="2706727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基础数据类型</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17" name="组合 27">
            <a:extLst>
              <a:ext uri="{FF2B5EF4-FFF2-40B4-BE49-F238E27FC236}">
                <a16:creationId xmlns:a16="http://schemas.microsoft.com/office/drawing/2014/main" id="{E0E9E69C-643F-1543-9C36-8DB069EC0DFC}"/>
              </a:ext>
            </a:extLst>
          </p:cNvPr>
          <p:cNvGrpSpPr/>
          <p:nvPr/>
        </p:nvGrpSpPr>
        <p:grpSpPr>
          <a:xfrm>
            <a:off x="8351647" y="3956440"/>
            <a:ext cx="3273425" cy="2484520"/>
            <a:chOff x="8918575" y="4303912"/>
            <a:chExt cx="3273425" cy="2484520"/>
          </a:xfrm>
        </p:grpSpPr>
        <p:sp>
          <p:nvSpPr>
            <p:cNvPr id="18" name="Rectangle 6">
              <a:extLst>
                <a:ext uri="{FF2B5EF4-FFF2-40B4-BE49-F238E27FC236}">
                  <a16:creationId xmlns:a16="http://schemas.microsoft.com/office/drawing/2014/main" id="{0092C1F0-49B8-1D4E-827D-F045F0325BB7}"/>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7">
              <a:extLst>
                <a:ext uri="{FF2B5EF4-FFF2-40B4-BE49-F238E27FC236}">
                  <a16:creationId xmlns:a16="http://schemas.microsoft.com/office/drawing/2014/main" id="{B29820F1-E2CE-3E41-8993-55A85F039929}"/>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8">
              <a:extLst>
                <a:ext uri="{FF2B5EF4-FFF2-40B4-BE49-F238E27FC236}">
                  <a16:creationId xmlns:a16="http://schemas.microsoft.com/office/drawing/2014/main" id="{B5ECC5E3-6A48-A64A-B715-EC610289319C}"/>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9">
              <a:extLst>
                <a:ext uri="{FF2B5EF4-FFF2-40B4-BE49-F238E27FC236}">
                  <a16:creationId xmlns:a16="http://schemas.microsoft.com/office/drawing/2014/main" id="{DBE69E58-52E0-DA45-B7DF-4701F8264BD4}"/>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0">
              <a:extLst>
                <a:ext uri="{FF2B5EF4-FFF2-40B4-BE49-F238E27FC236}">
                  <a16:creationId xmlns:a16="http://schemas.microsoft.com/office/drawing/2014/main" id="{E463BDE4-B7F0-1945-82EB-FB5360F28F18}"/>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1">
              <a:extLst>
                <a:ext uri="{FF2B5EF4-FFF2-40B4-BE49-F238E27FC236}">
                  <a16:creationId xmlns:a16="http://schemas.microsoft.com/office/drawing/2014/main" id="{233F4380-C85A-3345-8156-E388CC334140}"/>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2">
              <a:extLst>
                <a:ext uri="{FF2B5EF4-FFF2-40B4-BE49-F238E27FC236}">
                  <a16:creationId xmlns:a16="http://schemas.microsoft.com/office/drawing/2014/main" id="{9201796B-1424-444B-9B4B-FA521BA5A297}"/>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 name="TextBox 2">
            <a:extLst>
              <a:ext uri="{FF2B5EF4-FFF2-40B4-BE49-F238E27FC236}">
                <a16:creationId xmlns:a16="http://schemas.microsoft.com/office/drawing/2014/main" id="{0F638107-380A-FA41-844D-AC211823AE6D}"/>
              </a:ext>
            </a:extLst>
          </p:cNvPr>
          <p:cNvSpPr txBox="1"/>
          <p:nvPr/>
        </p:nvSpPr>
        <p:spPr>
          <a:xfrm>
            <a:off x="1327275" y="2229538"/>
            <a:ext cx="4614530" cy="2601481"/>
          </a:xfrm>
          <a:prstGeom prst="rect">
            <a:avLst/>
          </a:prstGeom>
          <a:noFill/>
        </p:spPr>
        <p:txBody>
          <a:bodyPr wrap="square" rtlCol="0">
            <a:spAutoFit/>
          </a:bodyPr>
          <a:lstStyle/>
          <a:p>
            <a:pPr>
              <a:lnSpc>
                <a:spcPct val="150000"/>
              </a:lnSpc>
              <a:spcBef>
                <a:spcPct val="0"/>
              </a:spcBef>
            </a:pPr>
            <a:r>
              <a:rPr lang="en-US" sz="2800" dirty="0">
                <a:solidFill>
                  <a:schemeClr val="bg1"/>
                </a:solidFill>
                <a:latin typeface="微软雅黑" panose="020B0503020204020204" pitchFamily="34" charset="-122"/>
                <a:ea typeface="微软雅黑" panose="020B0503020204020204" pitchFamily="34" charset="-122"/>
                <a:cs typeface="+mj-cs"/>
              </a:rPr>
              <a:t>String</a:t>
            </a:r>
          </a:p>
          <a:p>
            <a:pPr>
              <a:lnSpc>
                <a:spcPct val="150000"/>
              </a:lnSpc>
              <a:spcBef>
                <a:spcPct val="0"/>
              </a:spcBef>
            </a:pPr>
            <a:r>
              <a:rPr lang="en-US" sz="2800" dirty="0">
                <a:solidFill>
                  <a:schemeClr val="bg1"/>
                </a:solidFill>
                <a:latin typeface="微软雅黑" panose="020B0503020204020204" pitchFamily="34" charset="-122"/>
                <a:ea typeface="微软雅黑" panose="020B0503020204020204" pitchFamily="34" charset="-122"/>
                <a:cs typeface="+mj-cs"/>
              </a:rPr>
              <a:t>Boolean</a:t>
            </a:r>
          </a:p>
          <a:p>
            <a:pPr>
              <a:lnSpc>
                <a:spcPct val="150000"/>
              </a:lnSpc>
              <a:spcBef>
                <a:spcPct val="0"/>
              </a:spcBef>
            </a:pPr>
            <a:r>
              <a:rPr lang="en-US" sz="2800" dirty="0">
                <a:solidFill>
                  <a:schemeClr val="bg1"/>
                </a:solidFill>
                <a:latin typeface="微软雅黑" panose="020B0503020204020204" pitchFamily="34" charset="-122"/>
                <a:ea typeface="微软雅黑" panose="020B0503020204020204" pitchFamily="34" charset="-122"/>
                <a:cs typeface="+mj-cs"/>
              </a:rPr>
              <a:t>int</a:t>
            </a:r>
          </a:p>
          <a:p>
            <a:pPr>
              <a:lnSpc>
                <a:spcPct val="150000"/>
              </a:lnSpc>
              <a:spcBef>
                <a:spcPct val="0"/>
              </a:spcBef>
            </a:pPr>
            <a:r>
              <a:rPr lang="en-US" altLang="zh-CN" sz="2800" dirty="0">
                <a:solidFill>
                  <a:schemeClr val="bg1"/>
                </a:solidFill>
                <a:latin typeface="微软雅黑" panose="020B0503020204020204" pitchFamily="34" charset="-122"/>
                <a:ea typeface="微软雅黑" panose="020B0503020204020204" pitchFamily="34" charset="-122"/>
                <a:cs typeface="+mj-cs"/>
              </a:rPr>
              <a:t>……</a:t>
            </a:r>
            <a:endParaRPr lang="en-US" sz="2800" dirty="0">
              <a:solidFill>
                <a:schemeClr val="bg1"/>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14464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控制流</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092E1684-0097-074C-8FA1-BDE5F1042133}"/>
              </a:ext>
            </a:extLst>
          </p:cNvPr>
          <p:cNvSpPr/>
          <p:nvPr/>
        </p:nvSpPr>
        <p:spPr>
          <a:xfrm>
            <a:off x="408832" y="1576824"/>
            <a:ext cx="2236510"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逻辑控制</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3" name="Rectangle 12">
            <a:extLst>
              <a:ext uri="{FF2B5EF4-FFF2-40B4-BE49-F238E27FC236}">
                <a16:creationId xmlns:a16="http://schemas.microsoft.com/office/drawing/2014/main" id="{C71181A6-FF46-4547-8DB5-2B1F72668728}"/>
              </a:ext>
            </a:extLst>
          </p:cNvPr>
          <p:cNvSpPr/>
          <p:nvPr/>
        </p:nvSpPr>
        <p:spPr>
          <a:xfrm>
            <a:off x="1106341" y="2647620"/>
            <a:ext cx="1181734" cy="1308820"/>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if else</a:t>
            </a:r>
          </a:p>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t>
            </a: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17" name="组合 27">
            <a:extLst>
              <a:ext uri="{FF2B5EF4-FFF2-40B4-BE49-F238E27FC236}">
                <a16:creationId xmlns:a16="http://schemas.microsoft.com/office/drawing/2014/main" id="{2F9D918E-FF74-D849-90B4-F69C4D7ED3B9}"/>
              </a:ext>
            </a:extLst>
          </p:cNvPr>
          <p:cNvGrpSpPr/>
          <p:nvPr/>
        </p:nvGrpSpPr>
        <p:grpSpPr>
          <a:xfrm>
            <a:off x="8351647" y="3956440"/>
            <a:ext cx="3273425" cy="2484520"/>
            <a:chOff x="8918575" y="4303912"/>
            <a:chExt cx="3273425" cy="2484520"/>
          </a:xfrm>
        </p:grpSpPr>
        <p:sp>
          <p:nvSpPr>
            <p:cNvPr id="18" name="Rectangle 6">
              <a:extLst>
                <a:ext uri="{FF2B5EF4-FFF2-40B4-BE49-F238E27FC236}">
                  <a16:creationId xmlns:a16="http://schemas.microsoft.com/office/drawing/2014/main" id="{B5642C47-4867-174A-9D08-0F02FA57F03B}"/>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7">
              <a:extLst>
                <a:ext uri="{FF2B5EF4-FFF2-40B4-BE49-F238E27FC236}">
                  <a16:creationId xmlns:a16="http://schemas.microsoft.com/office/drawing/2014/main" id="{98C0199A-3C01-B444-B2B9-524A4133DE54}"/>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8">
              <a:extLst>
                <a:ext uri="{FF2B5EF4-FFF2-40B4-BE49-F238E27FC236}">
                  <a16:creationId xmlns:a16="http://schemas.microsoft.com/office/drawing/2014/main" id="{945DA7F4-BB2E-404F-A1E5-89FD48EDEBC5}"/>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9">
              <a:extLst>
                <a:ext uri="{FF2B5EF4-FFF2-40B4-BE49-F238E27FC236}">
                  <a16:creationId xmlns:a16="http://schemas.microsoft.com/office/drawing/2014/main" id="{31429108-93E0-E942-979E-A1741D4E0704}"/>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0">
              <a:extLst>
                <a:ext uri="{FF2B5EF4-FFF2-40B4-BE49-F238E27FC236}">
                  <a16:creationId xmlns:a16="http://schemas.microsoft.com/office/drawing/2014/main" id="{18310861-5B68-1F40-B471-7163C8A2027C}"/>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1">
              <a:extLst>
                <a:ext uri="{FF2B5EF4-FFF2-40B4-BE49-F238E27FC236}">
                  <a16:creationId xmlns:a16="http://schemas.microsoft.com/office/drawing/2014/main" id="{1946CB9A-B0AA-1540-BDFD-A227DD5E67BC}"/>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2">
              <a:extLst>
                <a:ext uri="{FF2B5EF4-FFF2-40B4-BE49-F238E27FC236}">
                  <a16:creationId xmlns:a16="http://schemas.microsoft.com/office/drawing/2014/main" id="{0BE75643-CB62-334D-AE0D-188C872026C0}"/>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63242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8A917E42-3E3D-114E-B38B-02F633791546}"/>
              </a:ext>
            </a:extLst>
          </p:cNvPr>
          <p:cNvCxnSpPr>
            <a:cxnSpLocks/>
          </p:cNvCxnSpPr>
          <p:nvPr/>
        </p:nvCxnSpPr>
        <p:spPr>
          <a:xfrm>
            <a:off x="6529827" y="3637267"/>
            <a:ext cx="2434309" cy="2727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异常处理</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FA396ABA-775C-0246-A3B7-DCF00A6E73B7}"/>
              </a:ext>
            </a:extLst>
          </p:cNvPr>
          <p:cNvSpPr/>
          <p:nvPr/>
        </p:nvSpPr>
        <p:spPr>
          <a:xfrm>
            <a:off x="2465052" y="1547919"/>
            <a:ext cx="3040912" cy="645593"/>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Throwable</a:t>
            </a:r>
          </a:p>
        </p:txBody>
      </p:sp>
      <p:sp>
        <p:nvSpPr>
          <p:cNvPr id="25" name="Rectangle 24">
            <a:extLst>
              <a:ext uri="{FF2B5EF4-FFF2-40B4-BE49-F238E27FC236}">
                <a16:creationId xmlns:a16="http://schemas.microsoft.com/office/drawing/2014/main" id="{4AB33973-E236-EC46-8A4E-0218513BDC95}"/>
              </a:ext>
            </a:extLst>
          </p:cNvPr>
          <p:cNvSpPr/>
          <p:nvPr/>
        </p:nvSpPr>
        <p:spPr>
          <a:xfrm>
            <a:off x="193228" y="2612304"/>
            <a:ext cx="3040912" cy="645593"/>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Exception</a:t>
            </a:r>
          </a:p>
        </p:txBody>
      </p:sp>
      <p:sp>
        <p:nvSpPr>
          <p:cNvPr id="26" name="Rectangle 25">
            <a:extLst>
              <a:ext uri="{FF2B5EF4-FFF2-40B4-BE49-F238E27FC236}">
                <a16:creationId xmlns:a16="http://schemas.microsoft.com/office/drawing/2014/main" id="{793945D3-7603-A640-8224-41A80BCBD26D}"/>
              </a:ext>
            </a:extLst>
          </p:cNvPr>
          <p:cNvSpPr/>
          <p:nvPr/>
        </p:nvSpPr>
        <p:spPr>
          <a:xfrm>
            <a:off x="5134713" y="2591946"/>
            <a:ext cx="3040912" cy="64559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Error</a:t>
            </a:r>
          </a:p>
        </p:txBody>
      </p:sp>
      <p:sp>
        <p:nvSpPr>
          <p:cNvPr id="27" name="Rectangle 26">
            <a:extLst>
              <a:ext uri="{FF2B5EF4-FFF2-40B4-BE49-F238E27FC236}">
                <a16:creationId xmlns:a16="http://schemas.microsoft.com/office/drawing/2014/main" id="{9026D18D-AFFE-B74F-8425-5254DC76438E}"/>
              </a:ext>
            </a:extLst>
          </p:cNvPr>
          <p:cNvSpPr/>
          <p:nvPr/>
        </p:nvSpPr>
        <p:spPr>
          <a:xfrm>
            <a:off x="193228" y="3932659"/>
            <a:ext cx="3040912" cy="64559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RuntimeException</a:t>
            </a:r>
          </a:p>
        </p:txBody>
      </p:sp>
      <p:sp>
        <p:nvSpPr>
          <p:cNvPr id="28" name="Rectangle 27">
            <a:extLst>
              <a:ext uri="{FF2B5EF4-FFF2-40B4-BE49-F238E27FC236}">
                <a16:creationId xmlns:a16="http://schemas.microsoft.com/office/drawing/2014/main" id="{9D4B1A21-5F56-E741-858B-5CC5E50D6679}"/>
              </a:ext>
            </a:extLst>
          </p:cNvPr>
          <p:cNvSpPr/>
          <p:nvPr/>
        </p:nvSpPr>
        <p:spPr>
          <a:xfrm>
            <a:off x="3985508" y="3883868"/>
            <a:ext cx="3040912" cy="645593"/>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Any class besides</a:t>
            </a:r>
          </a:p>
          <a:p>
            <a:pPr algn="ctr" fontAlgn="auto"/>
            <a:r>
              <a:rPr lang="en-US" sz="2000" noProof="1">
                <a:latin typeface="Microsoft YaHei" panose="020B0503020204020204" pitchFamily="34" charset="-122"/>
                <a:ea typeface="Microsoft YaHei" panose="020B0503020204020204" pitchFamily="34" charset="-122"/>
              </a:rPr>
              <a:t>RuntimeExcception</a:t>
            </a:r>
          </a:p>
        </p:txBody>
      </p:sp>
      <p:sp>
        <p:nvSpPr>
          <p:cNvPr id="29" name="Rectangle 28">
            <a:extLst>
              <a:ext uri="{FF2B5EF4-FFF2-40B4-BE49-F238E27FC236}">
                <a16:creationId xmlns:a16="http://schemas.microsoft.com/office/drawing/2014/main" id="{1A564CBA-C4B9-7F47-A1D5-DC1DDA384184}"/>
              </a:ext>
            </a:extLst>
          </p:cNvPr>
          <p:cNvSpPr/>
          <p:nvPr/>
        </p:nvSpPr>
        <p:spPr>
          <a:xfrm>
            <a:off x="234057" y="5274279"/>
            <a:ext cx="3040912" cy="64559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Any Subclass</a:t>
            </a:r>
          </a:p>
        </p:txBody>
      </p:sp>
      <p:sp>
        <p:nvSpPr>
          <p:cNvPr id="30" name="Rectangle 29">
            <a:extLst>
              <a:ext uri="{FF2B5EF4-FFF2-40B4-BE49-F238E27FC236}">
                <a16:creationId xmlns:a16="http://schemas.microsoft.com/office/drawing/2014/main" id="{E54364FE-B0BB-A245-ABDC-5175D83C989A}"/>
              </a:ext>
            </a:extLst>
          </p:cNvPr>
          <p:cNvSpPr/>
          <p:nvPr/>
        </p:nvSpPr>
        <p:spPr>
          <a:xfrm>
            <a:off x="3985508" y="5295543"/>
            <a:ext cx="3040912" cy="645593"/>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Any Subclass</a:t>
            </a:r>
          </a:p>
        </p:txBody>
      </p:sp>
      <p:sp>
        <p:nvSpPr>
          <p:cNvPr id="31" name="Rectangle 30">
            <a:extLst>
              <a:ext uri="{FF2B5EF4-FFF2-40B4-BE49-F238E27FC236}">
                <a16:creationId xmlns:a16="http://schemas.microsoft.com/office/drawing/2014/main" id="{C7558F07-5DAA-A946-BF92-7EBE46B88D33}"/>
              </a:ext>
            </a:extLst>
          </p:cNvPr>
          <p:cNvSpPr/>
          <p:nvPr/>
        </p:nvSpPr>
        <p:spPr>
          <a:xfrm>
            <a:off x="7883301" y="3883867"/>
            <a:ext cx="3040912" cy="645593"/>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000" noProof="1">
                <a:latin typeface="Microsoft YaHei" panose="020B0503020204020204" pitchFamily="34" charset="-122"/>
                <a:ea typeface="Microsoft YaHei" panose="020B0503020204020204" pitchFamily="34" charset="-122"/>
              </a:rPr>
              <a:t>Any subclass</a:t>
            </a:r>
          </a:p>
        </p:txBody>
      </p:sp>
      <p:sp>
        <p:nvSpPr>
          <p:cNvPr id="32" name="Triangle 31">
            <a:extLst>
              <a:ext uri="{FF2B5EF4-FFF2-40B4-BE49-F238E27FC236}">
                <a16:creationId xmlns:a16="http://schemas.microsoft.com/office/drawing/2014/main" id="{96C2505A-49D3-9A41-A313-28A468419069}"/>
              </a:ext>
            </a:extLst>
          </p:cNvPr>
          <p:cNvSpPr/>
          <p:nvPr/>
        </p:nvSpPr>
        <p:spPr>
          <a:xfrm>
            <a:off x="1380671" y="3257897"/>
            <a:ext cx="341055" cy="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3" name="Triangle 32">
            <a:extLst>
              <a:ext uri="{FF2B5EF4-FFF2-40B4-BE49-F238E27FC236}">
                <a16:creationId xmlns:a16="http://schemas.microsoft.com/office/drawing/2014/main" id="{C5970B58-68D8-E243-BAD6-86C144258812}"/>
              </a:ext>
            </a:extLst>
          </p:cNvPr>
          <p:cNvSpPr/>
          <p:nvPr/>
        </p:nvSpPr>
        <p:spPr>
          <a:xfrm>
            <a:off x="6357456" y="3275605"/>
            <a:ext cx="341055" cy="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4" name="Triangle 33">
            <a:extLst>
              <a:ext uri="{FF2B5EF4-FFF2-40B4-BE49-F238E27FC236}">
                <a16:creationId xmlns:a16="http://schemas.microsoft.com/office/drawing/2014/main" id="{9B4215E9-F49B-CE4C-82A8-685661A0FBB8}"/>
              </a:ext>
            </a:extLst>
          </p:cNvPr>
          <p:cNvSpPr/>
          <p:nvPr/>
        </p:nvSpPr>
        <p:spPr>
          <a:xfrm>
            <a:off x="1380671" y="4632067"/>
            <a:ext cx="341055" cy="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5" name="Triangle 34">
            <a:extLst>
              <a:ext uri="{FF2B5EF4-FFF2-40B4-BE49-F238E27FC236}">
                <a16:creationId xmlns:a16="http://schemas.microsoft.com/office/drawing/2014/main" id="{FE5D999B-A2D9-5543-8DBF-AE29A54BB021}"/>
              </a:ext>
            </a:extLst>
          </p:cNvPr>
          <p:cNvSpPr/>
          <p:nvPr/>
        </p:nvSpPr>
        <p:spPr>
          <a:xfrm>
            <a:off x="5357107" y="4578252"/>
            <a:ext cx="341055" cy="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7" name="Triangle 36">
            <a:extLst>
              <a:ext uri="{FF2B5EF4-FFF2-40B4-BE49-F238E27FC236}">
                <a16:creationId xmlns:a16="http://schemas.microsoft.com/office/drawing/2014/main" id="{4A29BA7D-EDCF-624E-A2E8-41685F1D0421}"/>
              </a:ext>
            </a:extLst>
          </p:cNvPr>
          <p:cNvSpPr/>
          <p:nvPr/>
        </p:nvSpPr>
        <p:spPr>
          <a:xfrm>
            <a:off x="3814980" y="2259532"/>
            <a:ext cx="341055" cy="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cxnSp>
        <p:nvCxnSpPr>
          <p:cNvPr id="7" name="Straight Connector 6">
            <a:extLst>
              <a:ext uri="{FF2B5EF4-FFF2-40B4-BE49-F238E27FC236}">
                <a16:creationId xmlns:a16="http://schemas.microsoft.com/office/drawing/2014/main" id="{E0D89FBA-03B1-BD4E-805B-78BEBF078322}"/>
              </a:ext>
            </a:extLst>
          </p:cNvPr>
          <p:cNvCxnSpPr/>
          <p:nvPr/>
        </p:nvCxnSpPr>
        <p:spPr>
          <a:xfrm>
            <a:off x="1754513" y="2488019"/>
            <a:ext cx="49439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5DE0224-BA50-F740-8AB2-B68CF1212F92}"/>
              </a:ext>
            </a:extLst>
          </p:cNvPr>
          <p:cNvCxnSpPr>
            <a:cxnSpLocks/>
          </p:cNvCxnSpPr>
          <p:nvPr/>
        </p:nvCxnSpPr>
        <p:spPr>
          <a:xfrm>
            <a:off x="3964242" y="2356893"/>
            <a:ext cx="0" cy="114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0FEB0A-1916-8F40-B3F2-BDFF93D62267}"/>
              </a:ext>
            </a:extLst>
          </p:cNvPr>
          <p:cNvCxnSpPr>
            <a:cxnSpLocks/>
          </p:cNvCxnSpPr>
          <p:nvPr/>
        </p:nvCxnSpPr>
        <p:spPr>
          <a:xfrm>
            <a:off x="1754513" y="2488019"/>
            <a:ext cx="0" cy="114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2C4B4C1-7343-D64D-AD56-E03863CA7B01}"/>
              </a:ext>
            </a:extLst>
          </p:cNvPr>
          <p:cNvCxnSpPr>
            <a:cxnSpLocks/>
          </p:cNvCxnSpPr>
          <p:nvPr/>
        </p:nvCxnSpPr>
        <p:spPr>
          <a:xfrm>
            <a:off x="6691561" y="2481574"/>
            <a:ext cx="0" cy="114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78D591-1646-9846-9367-461EC220E347}"/>
              </a:ext>
            </a:extLst>
          </p:cNvPr>
          <p:cNvCxnSpPr>
            <a:cxnSpLocks/>
          </p:cNvCxnSpPr>
          <p:nvPr/>
        </p:nvCxnSpPr>
        <p:spPr>
          <a:xfrm>
            <a:off x="1551198" y="3355258"/>
            <a:ext cx="0" cy="562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582C61-5B33-5B41-93AD-FB0256F1AA59}"/>
              </a:ext>
            </a:extLst>
          </p:cNvPr>
          <p:cNvCxnSpPr>
            <a:cxnSpLocks/>
          </p:cNvCxnSpPr>
          <p:nvPr/>
        </p:nvCxnSpPr>
        <p:spPr>
          <a:xfrm>
            <a:off x="1551198" y="3614471"/>
            <a:ext cx="2434309" cy="2727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31336B-B5A5-0D4C-B04F-E1EEE55022C6}"/>
              </a:ext>
            </a:extLst>
          </p:cNvPr>
          <p:cNvCxnSpPr>
            <a:cxnSpLocks/>
          </p:cNvCxnSpPr>
          <p:nvPr/>
        </p:nvCxnSpPr>
        <p:spPr>
          <a:xfrm>
            <a:off x="1553587" y="4708163"/>
            <a:ext cx="0" cy="562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BE8A60-9F7A-8443-89C1-FBB603AFA64A}"/>
              </a:ext>
            </a:extLst>
          </p:cNvPr>
          <p:cNvCxnSpPr>
            <a:cxnSpLocks/>
          </p:cNvCxnSpPr>
          <p:nvPr/>
        </p:nvCxnSpPr>
        <p:spPr>
          <a:xfrm>
            <a:off x="5532412" y="4675613"/>
            <a:ext cx="0" cy="562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777B28-323D-564C-8AE9-2B1E33D55395}"/>
              </a:ext>
            </a:extLst>
          </p:cNvPr>
          <p:cNvCxnSpPr>
            <a:cxnSpLocks/>
          </p:cNvCxnSpPr>
          <p:nvPr/>
        </p:nvCxnSpPr>
        <p:spPr>
          <a:xfrm>
            <a:off x="6527983" y="3372966"/>
            <a:ext cx="0" cy="2637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DAAE6C9-E887-384A-B1F4-443E13E891FC}"/>
              </a:ext>
            </a:extLst>
          </p:cNvPr>
          <p:cNvSpPr/>
          <p:nvPr/>
        </p:nvSpPr>
        <p:spPr>
          <a:xfrm>
            <a:off x="8238100" y="5912831"/>
            <a:ext cx="479502" cy="365900"/>
          </a:xfrm>
          <a:prstGeom prst="rect">
            <a:avLst/>
          </a:prstGeom>
          <a:gradFill>
            <a:gsLst>
              <a:gs pos="0">
                <a:srgbClr val="4598EE"/>
              </a:gs>
              <a:gs pos="100000">
                <a:srgbClr val="1272C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sz="200" noProof="1">
              <a:latin typeface="Microsoft YaHei" panose="020B0503020204020204" pitchFamily="34" charset="-122"/>
              <a:ea typeface="Microsoft YaHei" panose="020B0503020204020204" pitchFamily="34" charset="-122"/>
            </a:endParaRPr>
          </a:p>
        </p:txBody>
      </p:sp>
      <p:sp>
        <p:nvSpPr>
          <p:cNvPr id="55" name="TextBox 54">
            <a:extLst>
              <a:ext uri="{FF2B5EF4-FFF2-40B4-BE49-F238E27FC236}">
                <a16:creationId xmlns:a16="http://schemas.microsoft.com/office/drawing/2014/main" id="{27F9BCFB-4C5C-BA4D-BBFD-7A38AFF9BA97}"/>
              </a:ext>
            </a:extLst>
          </p:cNvPr>
          <p:cNvSpPr txBox="1"/>
          <p:nvPr/>
        </p:nvSpPr>
        <p:spPr>
          <a:xfrm>
            <a:off x="8806571" y="5318522"/>
            <a:ext cx="2539285"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A Checked throwable</a:t>
            </a:r>
          </a:p>
        </p:txBody>
      </p:sp>
      <p:sp>
        <p:nvSpPr>
          <p:cNvPr id="56" name="TextBox 55">
            <a:extLst>
              <a:ext uri="{FF2B5EF4-FFF2-40B4-BE49-F238E27FC236}">
                <a16:creationId xmlns:a16="http://schemas.microsoft.com/office/drawing/2014/main" id="{40AE0970-5111-994D-8271-C76AECCB0735}"/>
              </a:ext>
            </a:extLst>
          </p:cNvPr>
          <p:cNvSpPr txBox="1"/>
          <p:nvPr/>
        </p:nvSpPr>
        <p:spPr>
          <a:xfrm>
            <a:off x="8782657" y="5869359"/>
            <a:ext cx="2959272" cy="369332"/>
          </a:xfrm>
          <a:prstGeom prst="rect">
            <a:avLst/>
          </a:prstGeom>
          <a:noFill/>
        </p:spPr>
        <p:txBody>
          <a:bodyPr wrap="none" rtlCol="0">
            <a:spAutoFit/>
          </a:bodyPr>
          <a:lstStyle/>
          <a:p>
            <a:r>
              <a:rPr lang="en-US" dirty="0">
                <a:solidFill>
                  <a:schemeClr val="bg1"/>
                </a:solidFill>
                <a:latin typeface="Microsoft YaHei" panose="020B0503020204020204" pitchFamily="34" charset="-122"/>
                <a:ea typeface="Microsoft YaHei" panose="020B0503020204020204" pitchFamily="34" charset="-122"/>
              </a:rPr>
              <a:t>An Unchecked throwable</a:t>
            </a:r>
          </a:p>
        </p:txBody>
      </p:sp>
      <p:sp>
        <p:nvSpPr>
          <p:cNvPr id="57" name="Rectangle 56">
            <a:extLst>
              <a:ext uri="{FF2B5EF4-FFF2-40B4-BE49-F238E27FC236}">
                <a16:creationId xmlns:a16="http://schemas.microsoft.com/office/drawing/2014/main" id="{0A29D734-BC45-7648-9529-C3171549D357}"/>
              </a:ext>
            </a:extLst>
          </p:cNvPr>
          <p:cNvSpPr/>
          <p:nvPr/>
        </p:nvSpPr>
        <p:spPr>
          <a:xfrm>
            <a:off x="8238100" y="5301034"/>
            <a:ext cx="479502" cy="3659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endParaRPr lang="en-US" sz="200" noProof="1">
              <a:latin typeface="Microsoft YaHei" panose="020B0503020204020204" pitchFamily="34" charset="-122"/>
              <a:ea typeface="Microsoft YaHei" panose="020B0503020204020204" pitchFamily="34" charset="-122"/>
            </a:endParaRPr>
          </a:p>
        </p:txBody>
      </p:sp>
      <p:sp>
        <p:nvSpPr>
          <p:cNvPr id="58" name="Rectangle 57">
            <a:extLst>
              <a:ext uri="{FF2B5EF4-FFF2-40B4-BE49-F238E27FC236}">
                <a16:creationId xmlns:a16="http://schemas.microsoft.com/office/drawing/2014/main" id="{4ADD42DA-7D58-7C49-91DE-465F919A46FB}"/>
              </a:ext>
            </a:extLst>
          </p:cNvPr>
          <p:cNvSpPr/>
          <p:nvPr/>
        </p:nvSpPr>
        <p:spPr>
          <a:xfrm>
            <a:off x="8036450" y="5146840"/>
            <a:ext cx="3657600" cy="1272602"/>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Tree>
    <p:extLst>
      <p:ext uri="{BB962C8B-B14F-4D97-AF65-F5344CB8AC3E}">
        <p14:creationId xmlns:p14="http://schemas.microsoft.com/office/powerpoint/2010/main" val="401653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F8576E-7EA0-3446-AFFD-FB7041211DF8}"/>
              </a:ext>
            </a:extLst>
          </p:cNvPr>
          <p:cNvSpPr/>
          <p:nvPr/>
        </p:nvSpPr>
        <p:spPr>
          <a:xfrm>
            <a:off x="2909540" y="4382726"/>
            <a:ext cx="3147237" cy="207561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异常处理</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4" name="Rectangle 3">
            <a:extLst>
              <a:ext uri="{FF2B5EF4-FFF2-40B4-BE49-F238E27FC236}">
                <a16:creationId xmlns:a16="http://schemas.microsoft.com/office/drawing/2014/main" id="{B6581021-C2AE-7C44-9B75-9A27EB07CF35}"/>
              </a:ext>
            </a:extLst>
          </p:cNvPr>
          <p:cNvSpPr/>
          <p:nvPr/>
        </p:nvSpPr>
        <p:spPr>
          <a:xfrm>
            <a:off x="1797490" y="1350732"/>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java.lang</a:t>
            </a:r>
          </a:p>
        </p:txBody>
      </p:sp>
      <p:sp>
        <p:nvSpPr>
          <p:cNvPr id="25" name="Rectangle 24">
            <a:extLst>
              <a:ext uri="{FF2B5EF4-FFF2-40B4-BE49-F238E27FC236}">
                <a16:creationId xmlns:a16="http://schemas.microsoft.com/office/drawing/2014/main" id="{2E4DE257-FDE8-0640-A271-7EAF51AD4661}"/>
              </a:ext>
            </a:extLst>
          </p:cNvPr>
          <p:cNvSpPr/>
          <p:nvPr/>
        </p:nvSpPr>
        <p:spPr>
          <a:xfrm>
            <a:off x="5794507" y="1350732"/>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throwable</a:t>
            </a:r>
          </a:p>
        </p:txBody>
      </p:sp>
      <p:sp>
        <p:nvSpPr>
          <p:cNvPr id="26" name="Rectangle 25">
            <a:extLst>
              <a:ext uri="{FF2B5EF4-FFF2-40B4-BE49-F238E27FC236}">
                <a16:creationId xmlns:a16="http://schemas.microsoft.com/office/drawing/2014/main" id="{C61D00E7-E477-9342-8242-A28F02BE4358}"/>
              </a:ext>
            </a:extLst>
          </p:cNvPr>
          <p:cNvSpPr/>
          <p:nvPr/>
        </p:nvSpPr>
        <p:spPr>
          <a:xfrm>
            <a:off x="2289307" y="2526487"/>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error</a:t>
            </a:r>
          </a:p>
        </p:txBody>
      </p:sp>
      <p:sp>
        <p:nvSpPr>
          <p:cNvPr id="27" name="Rectangle 26">
            <a:extLst>
              <a:ext uri="{FF2B5EF4-FFF2-40B4-BE49-F238E27FC236}">
                <a16:creationId xmlns:a16="http://schemas.microsoft.com/office/drawing/2014/main" id="{2141F9AD-D94C-F84E-BBA5-9A686BD3625F}"/>
              </a:ext>
            </a:extLst>
          </p:cNvPr>
          <p:cNvSpPr/>
          <p:nvPr/>
        </p:nvSpPr>
        <p:spPr>
          <a:xfrm>
            <a:off x="6056777" y="2526487"/>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Exception</a:t>
            </a:r>
          </a:p>
        </p:txBody>
      </p:sp>
      <p:sp>
        <p:nvSpPr>
          <p:cNvPr id="28" name="Rectangle 27">
            <a:extLst>
              <a:ext uri="{FF2B5EF4-FFF2-40B4-BE49-F238E27FC236}">
                <a16:creationId xmlns:a16="http://schemas.microsoft.com/office/drawing/2014/main" id="{8DCFA7CA-E8D9-7345-8016-30376866CB47}"/>
              </a:ext>
            </a:extLst>
          </p:cNvPr>
          <p:cNvSpPr/>
          <p:nvPr/>
        </p:nvSpPr>
        <p:spPr>
          <a:xfrm>
            <a:off x="2909540" y="3702242"/>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Checked exception</a:t>
            </a:r>
          </a:p>
        </p:txBody>
      </p:sp>
      <p:sp>
        <p:nvSpPr>
          <p:cNvPr id="29" name="Rectangle 28">
            <a:extLst>
              <a:ext uri="{FF2B5EF4-FFF2-40B4-BE49-F238E27FC236}">
                <a16:creationId xmlns:a16="http://schemas.microsoft.com/office/drawing/2014/main" id="{BAABDCB0-472F-6349-8FE6-347FD03AF4C7}"/>
              </a:ext>
            </a:extLst>
          </p:cNvPr>
          <p:cNvSpPr/>
          <p:nvPr/>
        </p:nvSpPr>
        <p:spPr>
          <a:xfrm>
            <a:off x="6972309" y="3702242"/>
            <a:ext cx="3147237" cy="680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sz="2400" noProof="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Unchecked exception</a:t>
            </a:r>
          </a:p>
        </p:txBody>
      </p:sp>
      <p:sp>
        <p:nvSpPr>
          <p:cNvPr id="30" name="Rectangle 29">
            <a:extLst>
              <a:ext uri="{FF2B5EF4-FFF2-40B4-BE49-F238E27FC236}">
                <a16:creationId xmlns:a16="http://schemas.microsoft.com/office/drawing/2014/main" id="{4D261965-8AFE-1347-8E3D-55C3CC644DBF}"/>
              </a:ext>
            </a:extLst>
          </p:cNvPr>
          <p:cNvSpPr/>
          <p:nvPr/>
        </p:nvSpPr>
        <p:spPr>
          <a:xfrm>
            <a:off x="6972308" y="4382726"/>
            <a:ext cx="3147237" cy="207561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7" name="TextBox 6">
            <a:extLst>
              <a:ext uri="{FF2B5EF4-FFF2-40B4-BE49-F238E27FC236}">
                <a16:creationId xmlns:a16="http://schemas.microsoft.com/office/drawing/2014/main" id="{39CA341E-695B-724D-B870-52C123ACD9C7}"/>
              </a:ext>
            </a:extLst>
          </p:cNvPr>
          <p:cNvSpPr txBox="1"/>
          <p:nvPr/>
        </p:nvSpPr>
        <p:spPr>
          <a:xfrm>
            <a:off x="2933679" y="4508665"/>
            <a:ext cx="2502865" cy="1711366"/>
          </a:xfrm>
          <a:prstGeom prst="rect">
            <a:avLst/>
          </a:prstGeom>
          <a:noFill/>
        </p:spPr>
        <p:txBody>
          <a:bodyPr wrap="none" rtlCol="0">
            <a:spAutoFit/>
          </a:bodyPr>
          <a:lstStyle/>
          <a:p>
            <a:pPr>
              <a:lnSpc>
                <a:spcPct val="150000"/>
              </a:lnSpc>
            </a:pPr>
            <a:r>
              <a:rPr lang="en-US" dirty="0" err="1"/>
              <a:t>ClassNotFoundException</a:t>
            </a:r>
            <a:endParaRPr lang="en-US" dirty="0"/>
          </a:p>
          <a:p>
            <a:pPr>
              <a:lnSpc>
                <a:spcPct val="150000"/>
              </a:lnSpc>
            </a:pPr>
            <a:r>
              <a:rPr lang="en-US" dirty="0" err="1"/>
              <a:t>FileNotFoundException</a:t>
            </a:r>
            <a:endParaRPr lang="en-US" dirty="0"/>
          </a:p>
          <a:p>
            <a:pPr>
              <a:lnSpc>
                <a:spcPct val="150000"/>
              </a:lnSpc>
            </a:pPr>
            <a:r>
              <a:rPr lang="en-US" dirty="0" err="1"/>
              <a:t>IOException</a:t>
            </a:r>
            <a:endParaRPr lang="en-US" dirty="0"/>
          </a:p>
          <a:p>
            <a:pPr>
              <a:lnSpc>
                <a:spcPct val="150000"/>
              </a:lnSpc>
            </a:pPr>
            <a:r>
              <a:rPr lang="en-US" dirty="0" err="1"/>
              <a:t>InterruptedException</a:t>
            </a:r>
            <a:endParaRPr lang="en-US" dirty="0"/>
          </a:p>
        </p:txBody>
      </p:sp>
      <p:sp>
        <p:nvSpPr>
          <p:cNvPr id="31" name="TextBox 30">
            <a:extLst>
              <a:ext uri="{FF2B5EF4-FFF2-40B4-BE49-F238E27FC236}">
                <a16:creationId xmlns:a16="http://schemas.microsoft.com/office/drawing/2014/main" id="{423AB3CE-1B77-3245-884F-A336D3F37B92}"/>
              </a:ext>
            </a:extLst>
          </p:cNvPr>
          <p:cNvSpPr txBox="1"/>
          <p:nvPr/>
        </p:nvSpPr>
        <p:spPr>
          <a:xfrm>
            <a:off x="7056187" y="4508665"/>
            <a:ext cx="2554482" cy="1295868"/>
          </a:xfrm>
          <a:prstGeom prst="rect">
            <a:avLst/>
          </a:prstGeom>
          <a:noFill/>
        </p:spPr>
        <p:txBody>
          <a:bodyPr wrap="none" rtlCol="0">
            <a:spAutoFit/>
          </a:bodyPr>
          <a:lstStyle/>
          <a:p>
            <a:pPr>
              <a:lnSpc>
                <a:spcPct val="150000"/>
              </a:lnSpc>
            </a:pPr>
            <a:r>
              <a:rPr lang="en-US" dirty="0" err="1"/>
              <a:t>NullPointerException</a:t>
            </a:r>
            <a:endParaRPr lang="en-US" dirty="0"/>
          </a:p>
          <a:p>
            <a:pPr>
              <a:lnSpc>
                <a:spcPct val="150000"/>
              </a:lnSpc>
            </a:pPr>
            <a:r>
              <a:rPr lang="en-US" dirty="0" err="1"/>
              <a:t>NosuchFieldExcception</a:t>
            </a:r>
            <a:endParaRPr lang="en-US" dirty="0"/>
          </a:p>
          <a:p>
            <a:pPr>
              <a:lnSpc>
                <a:spcPct val="150000"/>
              </a:lnSpc>
            </a:pPr>
            <a:r>
              <a:rPr lang="en-US" dirty="0" err="1"/>
              <a:t>NosuchMethodException</a:t>
            </a:r>
            <a:endParaRPr lang="en-US" dirty="0"/>
          </a:p>
        </p:txBody>
      </p:sp>
      <p:cxnSp>
        <p:nvCxnSpPr>
          <p:cNvPr id="9" name="Straight Connector 8">
            <a:extLst>
              <a:ext uri="{FF2B5EF4-FFF2-40B4-BE49-F238E27FC236}">
                <a16:creationId xmlns:a16="http://schemas.microsoft.com/office/drawing/2014/main" id="{23F655EA-2E89-074C-9D60-083BAB510846}"/>
              </a:ext>
            </a:extLst>
          </p:cNvPr>
          <p:cNvCxnSpPr>
            <a:stCxn id="4" idx="3"/>
            <a:endCxn id="25" idx="1"/>
          </p:cNvCxnSpPr>
          <p:nvPr/>
        </p:nvCxnSpPr>
        <p:spPr>
          <a:xfrm>
            <a:off x="4944727" y="1690974"/>
            <a:ext cx="8497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14EFCBE-0408-324A-B8A0-5E6A0673A80F}"/>
              </a:ext>
            </a:extLst>
          </p:cNvPr>
          <p:cNvCxnSpPr>
            <a:stCxn id="25" idx="2"/>
          </p:cNvCxnSpPr>
          <p:nvPr/>
        </p:nvCxnSpPr>
        <p:spPr>
          <a:xfrm flipH="1">
            <a:off x="4185111" y="2031216"/>
            <a:ext cx="3183015" cy="495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5C6193-3EE6-1445-9171-D939D98EF92B}"/>
              </a:ext>
            </a:extLst>
          </p:cNvPr>
          <p:cNvCxnSpPr>
            <a:stCxn id="25" idx="2"/>
            <a:endCxn id="27" idx="0"/>
          </p:cNvCxnSpPr>
          <p:nvPr/>
        </p:nvCxnSpPr>
        <p:spPr>
          <a:xfrm>
            <a:off x="7368126" y="2031216"/>
            <a:ext cx="262270" cy="495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182C9A-189A-9A43-A5D2-3FB283E27ED0}"/>
              </a:ext>
            </a:extLst>
          </p:cNvPr>
          <p:cNvCxnSpPr>
            <a:stCxn id="27" idx="2"/>
            <a:endCxn id="28" idx="0"/>
          </p:cNvCxnSpPr>
          <p:nvPr/>
        </p:nvCxnSpPr>
        <p:spPr>
          <a:xfrm flipH="1">
            <a:off x="4483159" y="3206971"/>
            <a:ext cx="3147237" cy="495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52D408E-61A0-7045-96E9-047A2545FE13}"/>
              </a:ext>
            </a:extLst>
          </p:cNvPr>
          <p:cNvCxnSpPr>
            <a:cxnSpLocks/>
            <a:stCxn id="27" idx="2"/>
          </p:cNvCxnSpPr>
          <p:nvPr/>
        </p:nvCxnSpPr>
        <p:spPr>
          <a:xfrm>
            <a:off x="7630396" y="3206971"/>
            <a:ext cx="329043" cy="4952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74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异常处理</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20" name="组合 27">
            <a:extLst>
              <a:ext uri="{FF2B5EF4-FFF2-40B4-BE49-F238E27FC236}">
                <a16:creationId xmlns:a16="http://schemas.microsoft.com/office/drawing/2014/main" id="{1789C6DB-E847-C045-8587-E8C10145369E}"/>
              </a:ext>
            </a:extLst>
          </p:cNvPr>
          <p:cNvGrpSpPr/>
          <p:nvPr/>
        </p:nvGrpSpPr>
        <p:grpSpPr>
          <a:xfrm>
            <a:off x="8351647" y="3956440"/>
            <a:ext cx="3273425" cy="2484520"/>
            <a:chOff x="8918575" y="4303912"/>
            <a:chExt cx="3273425" cy="2484520"/>
          </a:xfrm>
        </p:grpSpPr>
        <p:sp>
          <p:nvSpPr>
            <p:cNvPr id="21" name="Rectangle 6">
              <a:extLst>
                <a:ext uri="{FF2B5EF4-FFF2-40B4-BE49-F238E27FC236}">
                  <a16:creationId xmlns:a16="http://schemas.microsoft.com/office/drawing/2014/main" id="{3A70CD63-FAA5-0544-8E2B-C52E7C288FEB}"/>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7">
              <a:extLst>
                <a:ext uri="{FF2B5EF4-FFF2-40B4-BE49-F238E27FC236}">
                  <a16:creationId xmlns:a16="http://schemas.microsoft.com/office/drawing/2014/main" id="{8A9AA8AF-9067-624E-9084-C37500D9AF3F}"/>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8">
              <a:extLst>
                <a:ext uri="{FF2B5EF4-FFF2-40B4-BE49-F238E27FC236}">
                  <a16:creationId xmlns:a16="http://schemas.microsoft.com/office/drawing/2014/main" id="{05169E9B-5260-F448-9872-E1C15BA8D70E}"/>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9">
              <a:extLst>
                <a:ext uri="{FF2B5EF4-FFF2-40B4-BE49-F238E27FC236}">
                  <a16:creationId xmlns:a16="http://schemas.microsoft.com/office/drawing/2014/main" id="{A308F0CB-9EA5-3B40-9351-9E155E13781D}"/>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0">
              <a:extLst>
                <a:ext uri="{FF2B5EF4-FFF2-40B4-BE49-F238E27FC236}">
                  <a16:creationId xmlns:a16="http://schemas.microsoft.com/office/drawing/2014/main" id="{303D9416-8ECB-1041-9EB6-4802B0266FA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11">
              <a:extLst>
                <a:ext uri="{FF2B5EF4-FFF2-40B4-BE49-F238E27FC236}">
                  <a16:creationId xmlns:a16="http://schemas.microsoft.com/office/drawing/2014/main" id="{B50FC199-FE9D-5B44-AE32-0E6D970F0C01}"/>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12">
              <a:extLst>
                <a:ext uri="{FF2B5EF4-FFF2-40B4-BE49-F238E27FC236}">
                  <a16:creationId xmlns:a16="http://schemas.microsoft.com/office/drawing/2014/main" id="{3CA76267-5BF4-2048-B0A7-733260D589AC}"/>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7" name="Rectangle 36">
            <a:extLst>
              <a:ext uri="{FF2B5EF4-FFF2-40B4-BE49-F238E27FC236}">
                <a16:creationId xmlns:a16="http://schemas.microsoft.com/office/drawing/2014/main" id="{A50C64B7-E759-3F4B-8FC8-3BB73DA109B5}"/>
              </a:ext>
            </a:extLst>
          </p:cNvPr>
          <p:cNvSpPr/>
          <p:nvPr/>
        </p:nvSpPr>
        <p:spPr>
          <a:xfrm>
            <a:off x="1021280" y="1576824"/>
            <a:ext cx="1674754" cy="1308820"/>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try catch</a:t>
            </a:r>
          </a:p>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3764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关键字</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092E1684-0097-074C-8FA1-BDE5F1042133}"/>
              </a:ext>
            </a:extLst>
          </p:cNvPr>
          <p:cNvSpPr/>
          <p:nvPr/>
        </p:nvSpPr>
        <p:spPr>
          <a:xfrm>
            <a:off x="343522" y="1576825"/>
            <a:ext cx="2208292" cy="906851"/>
          </a:xfrm>
          <a:prstGeom prst="rect">
            <a:avLst/>
          </a:prstGeom>
        </p:spPr>
        <p:txBody>
          <a:bodyPr wrap="squar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static</a:t>
            </a: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65F90120-EDD8-C14D-8C9B-AC8C004416A4}"/>
              </a:ext>
            </a:extLst>
          </p:cNvPr>
          <p:cNvSpPr/>
          <p:nvPr/>
        </p:nvSpPr>
        <p:spPr>
          <a:xfrm>
            <a:off x="466151" y="3810009"/>
            <a:ext cx="1234633"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final</a:t>
            </a:r>
          </a:p>
        </p:txBody>
      </p:sp>
      <p:grpSp>
        <p:nvGrpSpPr>
          <p:cNvPr id="18" name="组合 27">
            <a:extLst>
              <a:ext uri="{FF2B5EF4-FFF2-40B4-BE49-F238E27FC236}">
                <a16:creationId xmlns:a16="http://schemas.microsoft.com/office/drawing/2014/main" id="{41D1B712-394A-E04D-9A6D-DE3C1B2471EE}"/>
              </a:ext>
            </a:extLst>
          </p:cNvPr>
          <p:cNvGrpSpPr/>
          <p:nvPr/>
        </p:nvGrpSpPr>
        <p:grpSpPr>
          <a:xfrm>
            <a:off x="8351647" y="3956440"/>
            <a:ext cx="3273425" cy="2484520"/>
            <a:chOff x="8918575" y="4303912"/>
            <a:chExt cx="3273425" cy="2484520"/>
          </a:xfrm>
        </p:grpSpPr>
        <p:sp>
          <p:nvSpPr>
            <p:cNvPr id="19" name="Rectangle 6">
              <a:extLst>
                <a:ext uri="{FF2B5EF4-FFF2-40B4-BE49-F238E27FC236}">
                  <a16:creationId xmlns:a16="http://schemas.microsoft.com/office/drawing/2014/main" id="{2CE67A16-6BD9-FB49-A1FE-3237DC54D77F}"/>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7">
              <a:extLst>
                <a:ext uri="{FF2B5EF4-FFF2-40B4-BE49-F238E27FC236}">
                  <a16:creationId xmlns:a16="http://schemas.microsoft.com/office/drawing/2014/main" id="{4FBD15B1-5B8E-6B4E-B0B6-79EEC17A78E5}"/>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8">
              <a:extLst>
                <a:ext uri="{FF2B5EF4-FFF2-40B4-BE49-F238E27FC236}">
                  <a16:creationId xmlns:a16="http://schemas.microsoft.com/office/drawing/2014/main" id="{DD4DD2C3-26D1-AF45-8832-7C4E83955DA0}"/>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9">
              <a:extLst>
                <a:ext uri="{FF2B5EF4-FFF2-40B4-BE49-F238E27FC236}">
                  <a16:creationId xmlns:a16="http://schemas.microsoft.com/office/drawing/2014/main" id="{5552961B-DEB0-EB4A-8BA1-9F17744722E3}"/>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0">
              <a:extLst>
                <a:ext uri="{FF2B5EF4-FFF2-40B4-BE49-F238E27FC236}">
                  <a16:creationId xmlns:a16="http://schemas.microsoft.com/office/drawing/2014/main" id="{905932BC-FA60-424E-98C7-C1FB15011238}"/>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1">
              <a:extLst>
                <a:ext uri="{FF2B5EF4-FFF2-40B4-BE49-F238E27FC236}">
                  <a16:creationId xmlns:a16="http://schemas.microsoft.com/office/drawing/2014/main" id="{4CAEA11A-563A-AA41-B22E-906DEDC423CE}"/>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12">
              <a:extLst>
                <a:ext uri="{FF2B5EF4-FFF2-40B4-BE49-F238E27FC236}">
                  <a16:creationId xmlns:a16="http://schemas.microsoft.com/office/drawing/2014/main" id="{A861CD38-5449-174C-87E8-114705F202CC}"/>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6" name="Rectangle 25">
            <a:extLst>
              <a:ext uri="{FF2B5EF4-FFF2-40B4-BE49-F238E27FC236}">
                <a16:creationId xmlns:a16="http://schemas.microsoft.com/office/drawing/2014/main" id="{1965EAE6-C393-0341-B92A-F403C37A7C20}"/>
              </a:ext>
            </a:extLst>
          </p:cNvPr>
          <p:cNvSpPr/>
          <p:nvPr/>
        </p:nvSpPr>
        <p:spPr>
          <a:xfrm>
            <a:off x="427196" y="4666202"/>
            <a:ext cx="6054863" cy="662489"/>
          </a:xfrm>
          <a:prstGeom prst="rect">
            <a:avLst/>
          </a:prstGeom>
        </p:spPr>
        <p:txBody>
          <a:bodyPr wrap="non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final</a:t>
            </a:r>
            <a:r>
              <a:rPr lang="zh-CN" altLang="en-US" sz="2800" dirty="0">
                <a:solidFill>
                  <a:schemeClr val="bg1"/>
                </a:solidFill>
                <a:latin typeface="微软雅黑" panose="020B0503020204020204" pitchFamily="34" charset="-122"/>
                <a:ea typeface="微软雅黑" panose="020B0503020204020204" pitchFamily="34" charset="-122"/>
              </a:rPr>
              <a:t> 关键字可以修饰类，方法和变量</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7" name="Rectangle 26">
            <a:extLst>
              <a:ext uri="{FF2B5EF4-FFF2-40B4-BE49-F238E27FC236}">
                <a16:creationId xmlns:a16="http://schemas.microsoft.com/office/drawing/2014/main" id="{CBF73370-DD0E-C74F-9357-1B725562256C}"/>
              </a:ext>
            </a:extLst>
          </p:cNvPr>
          <p:cNvSpPr/>
          <p:nvPr/>
        </p:nvSpPr>
        <p:spPr>
          <a:xfrm>
            <a:off x="343522" y="2766718"/>
            <a:ext cx="7043916"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静态方法，静态变量，静态块，静态嵌套类</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65AF3165-20C8-E443-960D-AD61D2DE528A}"/>
              </a:ext>
            </a:extLst>
          </p:cNvPr>
          <p:cNvSpPr/>
          <p:nvPr/>
        </p:nvSpPr>
        <p:spPr>
          <a:xfrm>
            <a:off x="1977783" y="1840367"/>
            <a:ext cx="3775393"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声明在编译时已经明确</a:t>
            </a:r>
            <a:endParaRPr lang="en-US" sz="2800" dirty="0">
              <a:solidFill>
                <a:schemeClr val="bg1"/>
              </a:solidFill>
            </a:endParaRPr>
          </a:p>
        </p:txBody>
      </p:sp>
      <p:sp>
        <p:nvSpPr>
          <p:cNvPr id="28" name="Rectangle 27">
            <a:extLst>
              <a:ext uri="{FF2B5EF4-FFF2-40B4-BE49-F238E27FC236}">
                <a16:creationId xmlns:a16="http://schemas.microsoft.com/office/drawing/2014/main" id="{94539A7D-92DF-7244-8C04-ED93474C6A48}"/>
              </a:ext>
            </a:extLst>
          </p:cNvPr>
          <p:cNvSpPr/>
          <p:nvPr/>
        </p:nvSpPr>
        <p:spPr>
          <a:xfrm>
            <a:off x="1977783" y="4023790"/>
            <a:ext cx="2339102"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2800" dirty="0">
                <a:solidFill>
                  <a:schemeClr val="bg1"/>
                </a:solidFill>
                <a:latin typeface="Microsoft YaHei" panose="020B0503020204020204" pitchFamily="34" charset="-122"/>
                <a:ea typeface="Microsoft YaHei" panose="020B0503020204020204" pitchFamily="34" charset="-122"/>
              </a:rPr>
              <a:t>锁定引用，类</a:t>
            </a:r>
            <a:endParaRPr lang="en-US" sz="2800" dirty="0">
              <a:solidFill>
                <a:schemeClr val="bg1"/>
              </a:solidFill>
            </a:endParaRPr>
          </a:p>
        </p:txBody>
      </p:sp>
    </p:spTree>
    <p:extLst>
      <p:ext uri="{BB962C8B-B14F-4D97-AF65-F5344CB8AC3E}">
        <p14:creationId xmlns:p14="http://schemas.microsoft.com/office/powerpoint/2010/main" val="1931212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Java 8 </a:t>
            </a:r>
            <a:r>
              <a:rPr lang="zh-CN" altLang="en-US" dirty="0">
                <a:solidFill>
                  <a:schemeClr val="bg1"/>
                </a:solidFill>
                <a:latin typeface="微软雅黑" panose="020B0503020204020204" pitchFamily="34" charset="-122"/>
                <a:ea typeface="微软雅黑" panose="020B0503020204020204" pitchFamily="34" charset="-122"/>
              </a:rPr>
              <a:t>新特性</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092E1684-0097-074C-8FA1-BDE5F1042133}"/>
              </a:ext>
            </a:extLst>
          </p:cNvPr>
          <p:cNvSpPr/>
          <p:nvPr/>
        </p:nvSpPr>
        <p:spPr>
          <a:xfrm>
            <a:off x="343522" y="1576824"/>
            <a:ext cx="2151551"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Lambda</a:t>
            </a: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17" name="组合 27">
            <a:extLst>
              <a:ext uri="{FF2B5EF4-FFF2-40B4-BE49-F238E27FC236}">
                <a16:creationId xmlns:a16="http://schemas.microsoft.com/office/drawing/2014/main" id="{B7DA5AD9-8D10-3342-B620-7322D78079F9}"/>
              </a:ext>
            </a:extLst>
          </p:cNvPr>
          <p:cNvGrpSpPr/>
          <p:nvPr/>
        </p:nvGrpSpPr>
        <p:grpSpPr>
          <a:xfrm>
            <a:off x="8351647" y="3956440"/>
            <a:ext cx="3273425" cy="2484520"/>
            <a:chOff x="8918575" y="4303912"/>
            <a:chExt cx="3273425" cy="2484520"/>
          </a:xfrm>
        </p:grpSpPr>
        <p:sp>
          <p:nvSpPr>
            <p:cNvPr id="18" name="Rectangle 6">
              <a:extLst>
                <a:ext uri="{FF2B5EF4-FFF2-40B4-BE49-F238E27FC236}">
                  <a16:creationId xmlns:a16="http://schemas.microsoft.com/office/drawing/2014/main" id="{62ED9B48-337D-4641-AE00-F33909E56823}"/>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Freeform 7">
              <a:extLst>
                <a:ext uri="{FF2B5EF4-FFF2-40B4-BE49-F238E27FC236}">
                  <a16:creationId xmlns:a16="http://schemas.microsoft.com/office/drawing/2014/main" id="{67F1357E-7D0A-114B-AFA6-F3BA67549BD1}"/>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8">
              <a:extLst>
                <a:ext uri="{FF2B5EF4-FFF2-40B4-BE49-F238E27FC236}">
                  <a16:creationId xmlns:a16="http://schemas.microsoft.com/office/drawing/2014/main" id="{ADE07369-BE21-7D44-A3F7-177B3497643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9">
              <a:extLst>
                <a:ext uri="{FF2B5EF4-FFF2-40B4-BE49-F238E27FC236}">
                  <a16:creationId xmlns:a16="http://schemas.microsoft.com/office/drawing/2014/main" id="{74D6F208-A6E5-1E4F-B4BA-45764296FC27}"/>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10">
              <a:extLst>
                <a:ext uri="{FF2B5EF4-FFF2-40B4-BE49-F238E27FC236}">
                  <a16:creationId xmlns:a16="http://schemas.microsoft.com/office/drawing/2014/main" id="{9929F2D0-7979-AA45-9FAB-EB62E3AE58E7}"/>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1">
              <a:extLst>
                <a:ext uri="{FF2B5EF4-FFF2-40B4-BE49-F238E27FC236}">
                  <a16:creationId xmlns:a16="http://schemas.microsoft.com/office/drawing/2014/main" id="{D989A867-869A-024F-9065-CFD0980B06BB}"/>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2">
              <a:extLst>
                <a:ext uri="{FF2B5EF4-FFF2-40B4-BE49-F238E27FC236}">
                  <a16:creationId xmlns:a16="http://schemas.microsoft.com/office/drawing/2014/main" id="{A9FC1027-1033-9C40-82AC-350AA526C862}"/>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25" name="Rectangle 24">
            <a:extLst>
              <a:ext uri="{FF2B5EF4-FFF2-40B4-BE49-F238E27FC236}">
                <a16:creationId xmlns:a16="http://schemas.microsoft.com/office/drawing/2014/main" id="{9BFF8775-C974-CE4A-89FB-9382A1D2A323}"/>
              </a:ext>
            </a:extLst>
          </p:cNvPr>
          <p:cNvSpPr/>
          <p:nvPr/>
        </p:nvSpPr>
        <p:spPr>
          <a:xfrm>
            <a:off x="343521" y="2448961"/>
            <a:ext cx="2313454"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Function</a:t>
            </a:r>
          </a:p>
        </p:txBody>
      </p:sp>
      <p:pic>
        <p:nvPicPr>
          <p:cNvPr id="2" name="Picture 1">
            <a:extLst>
              <a:ext uri="{FF2B5EF4-FFF2-40B4-BE49-F238E27FC236}">
                <a16:creationId xmlns:a16="http://schemas.microsoft.com/office/drawing/2014/main" id="{F5D577A0-E9D0-D947-8204-2D6EA1AD790B}"/>
              </a:ext>
            </a:extLst>
          </p:cNvPr>
          <p:cNvPicPr>
            <a:picLocks noChangeAspect="1"/>
          </p:cNvPicPr>
          <p:nvPr/>
        </p:nvPicPr>
        <p:blipFill>
          <a:blip r:embed="rId3"/>
          <a:stretch>
            <a:fillRect/>
          </a:stretch>
        </p:blipFill>
        <p:spPr>
          <a:xfrm>
            <a:off x="2991101" y="1883387"/>
            <a:ext cx="9200899" cy="3144284"/>
          </a:xfrm>
          <a:prstGeom prst="rect">
            <a:avLst/>
          </a:prstGeom>
        </p:spPr>
      </p:pic>
      <p:sp>
        <p:nvSpPr>
          <p:cNvPr id="26" name="Rectangle 25">
            <a:extLst>
              <a:ext uri="{FF2B5EF4-FFF2-40B4-BE49-F238E27FC236}">
                <a16:creationId xmlns:a16="http://schemas.microsoft.com/office/drawing/2014/main" id="{94209D49-938E-2F44-B9DD-7226A73FA92B}"/>
              </a:ext>
            </a:extLst>
          </p:cNvPr>
          <p:cNvSpPr/>
          <p:nvPr/>
        </p:nvSpPr>
        <p:spPr>
          <a:xfrm>
            <a:off x="343521" y="3324634"/>
            <a:ext cx="2318263" cy="906851"/>
          </a:xfrm>
          <a:prstGeom prst="rect">
            <a:avLst/>
          </a:prstGeom>
        </p:spPr>
        <p:txBody>
          <a:bodyPr wrap="none">
            <a:spAutoFit/>
          </a:bodyPr>
          <a:lstStyle/>
          <a:p>
            <a:pPr hangingPunct="0">
              <a:lnSpc>
                <a:spcPct val="150000"/>
              </a:lnSpc>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Optional</a:t>
            </a:r>
          </a:p>
        </p:txBody>
      </p:sp>
    </p:spTree>
    <p:extLst>
      <p:ext uri="{BB962C8B-B14F-4D97-AF65-F5344CB8AC3E}">
        <p14:creationId xmlns:p14="http://schemas.microsoft.com/office/powerpoint/2010/main" val="275309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4099" name="图片 36" descr="未标题-1_03">
            <a:extLst>
              <a:ext uri="{FF2B5EF4-FFF2-40B4-BE49-F238E27FC236}">
                <a16:creationId xmlns:a16="http://schemas.microsoft.com/office/drawing/2014/main" id="{E68DC2C9-191D-449E-8CA8-DE00EE21519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3490" y="763439"/>
            <a:ext cx="16541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a:extLst>
              <a:ext uri="{FF2B5EF4-FFF2-40B4-BE49-F238E27FC236}">
                <a16:creationId xmlns:a16="http://schemas.microsoft.com/office/drawing/2014/main" id="{AC76577E-8C8E-46AE-83FE-41E85F70BB5D}"/>
              </a:ext>
            </a:extLst>
          </p:cNvPr>
          <p:cNvSpPr/>
          <p:nvPr/>
        </p:nvSpPr>
        <p:spPr>
          <a:xfrm>
            <a:off x="1253490" y="1466846"/>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春松客服大讲堂</a:t>
            </a:r>
          </a:p>
        </p:txBody>
      </p:sp>
      <p:sp>
        <p:nvSpPr>
          <p:cNvPr id="2" name="Rectangle 1">
            <a:extLst>
              <a:ext uri="{FF2B5EF4-FFF2-40B4-BE49-F238E27FC236}">
                <a16:creationId xmlns:a16="http://schemas.microsoft.com/office/drawing/2014/main" id="{32C9AD1A-8DFB-D54E-97EA-FA14B767056B}"/>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41717DB-ECB5-442C-A621-8A352FF8B64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03272" y="4092575"/>
            <a:ext cx="6237171" cy="1651695"/>
          </a:xfrm>
          <a:prstGeom prst="rect">
            <a:avLst/>
          </a:prstGeom>
        </p:spPr>
      </p:pic>
    </p:spTree>
    <p:custDataLst>
      <p:tags r:id="rId1"/>
    </p:custDataLst>
    <p:extLst>
      <p:ext uri="{BB962C8B-B14F-4D97-AF65-F5344CB8AC3E}">
        <p14:creationId xmlns:p14="http://schemas.microsoft.com/office/powerpoint/2010/main" val="4170021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反射和切面编程</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3B4B62D6-E9C0-8A4A-9778-2CD7BBA34D0C}"/>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5C791F50-70C9-AB49-8C27-A747B4ED43CA}"/>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237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反射</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E1D44CF7-18D2-0741-AA2F-4371856C515D}"/>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EA00A91-033D-0446-A48F-2003752F118A}"/>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82E533F3-CA5F-7C40-A42D-3F6A4C0FFF20}"/>
              </a:ext>
            </a:extLst>
          </p:cNvPr>
          <p:cNvSpPr/>
          <p:nvPr/>
        </p:nvSpPr>
        <p:spPr>
          <a:xfrm>
            <a:off x="343522" y="1576824"/>
            <a:ext cx="11470590" cy="3247812"/>
          </a:xfrm>
          <a:prstGeom prst="rect">
            <a:avLst/>
          </a:prstGeom>
        </p:spPr>
        <p:txBody>
          <a:bodyPr wrap="square">
            <a:spAutoFit/>
          </a:bodyPr>
          <a:lstStyle/>
          <a:p>
            <a:pPr>
              <a:lnSpc>
                <a:spcPct val="150000"/>
              </a:lnSpc>
            </a:pPr>
            <a:r>
              <a:rPr lang="en-US" sz="2800" dirty="0">
                <a:solidFill>
                  <a:schemeClr val="bg1"/>
                </a:solidFill>
                <a:latin typeface="Microsoft YaHei" panose="020B0503020204020204" pitchFamily="34" charset="-122"/>
                <a:ea typeface="Microsoft YaHei" panose="020B0503020204020204" pitchFamily="34" charset="-122"/>
              </a:rPr>
              <a:t>Reflection is a feature in the Java programming language. It allows an executing Java program to examine or "introspect" upon itself, and manipulate internal properties of the program. For example, it's possible for a Java class to obtain the names of all its members and display them.</a:t>
            </a:r>
          </a:p>
        </p:txBody>
      </p:sp>
    </p:spTree>
    <p:extLst>
      <p:ext uri="{BB962C8B-B14F-4D97-AF65-F5344CB8AC3E}">
        <p14:creationId xmlns:p14="http://schemas.microsoft.com/office/powerpoint/2010/main" val="2002544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AspectJ</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CDE85171-9C59-534D-BB1D-5223923CFDB4}"/>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14FA227F-8EA5-1147-B87D-9E241B2320BE}"/>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1B70FBF9-382F-7645-8E5D-40629E2503FB}"/>
              </a:ext>
            </a:extLst>
          </p:cNvPr>
          <p:cNvSpPr/>
          <p:nvPr/>
        </p:nvSpPr>
        <p:spPr>
          <a:xfrm>
            <a:off x="343523" y="1576824"/>
            <a:ext cx="7311920" cy="4600170"/>
          </a:xfrm>
          <a:prstGeom prst="rect">
            <a:avLst/>
          </a:prstGeom>
        </p:spPr>
        <p:txBody>
          <a:bodyPr wrap="square">
            <a:spAutoFit/>
          </a:bodyPr>
          <a:lstStyle/>
          <a:p>
            <a:pPr>
              <a:lnSpc>
                <a:spcPct val="150000"/>
              </a:lnSpc>
            </a:pPr>
            <a:r>
              <a:rPr lang="en-US" sz="4000" b="1" dirty="0">
                <a:solidFill>
                  <a:schemeClr val="bg1"/>
                </a:solidFill>
                <a:latin typeface="Microsoft YaHei" panose="020B0503020204020204" pitchFamily="34" charset="-122"/>
                <a:ea typeface="Microsoft YaHei" panose="020B0503020204020204" pitchFamily="34" charset="-122"/>
              </a:rPr>
              <a:t>AspectJ</a:t>
            </a:r>
            <a:r>
              <a:rPr lang="en-US" sz="4000" dirty="0">
                <a:solidFill>
                  <a:schemeClr val="bg1"/>
                </a:solidFill>
                <a:latin typeface="Microsoft YaHei" panose="020B0503020204020204" pitchFamily="34" charset="-122"/>
                <a:ea typeface="Microsoft YaHei" panose="020B0503020204020204" pitchFamily="34" charset="-122"/>
              </a:rPr>
              <a:t> is an aspect-oriented programming (AOP) extension created for the Java programming language.</a:t>
            </a:r>
          </a:p>
        </p:txBody>
      </p:sp>
      <p:graphicFrame>
        <p:nvGraphicFramePr>
          <p:cNvPr id="5" name="Diagram 4">
            <a:extLst>
              <a:ext uri="{FF2B5EF4-FFF2-40B4-BE49-F238E27FC236}">
                <a16:creationId xmlns:a16="http://schemas.microsoft.com/office/drawing/2014/main" id="{A5A9D209-22C5-044F-9B75-C6965F3FD7C2}"/>
              </a:ext>
            </a:extLst>
          </p:cNvPr>
          <p:cNvGraphicFramePr/>
          <p:nvPr>
            <p:extLst>
              <p:ext uri="{D42A27DB-BD31-4B8C-83A1-F6EECF244321}">
                <p14:modId xmlns:p14="http://schemas.microsoft.com/office/powerpoint/2010/main" val="1047609960"/>
              </p:ext>
            </p:extLst>
          </p:nvPr>
        </p:nvGraphicFramePr>
        <p:xfrm>
          <a:off x="6455145" y="1828468"/>
          <a:ext cx="6282660" cy="4096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84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DC0647-736A-4049-9CC6-F02C14DF7CD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pic>
        <p:nvPicPr>
          <p:cNvPr id="3" name="Picture 2">
            <a:extLst>
              <a:ext uri="{FF2B5EF4-FFF2-40B4-BE49-F238E27FC236}">
                <a16:creationId xmlns:a16="http://schemas.microsoft.com/office/drawing/2014/main" id="{07807B3C-5007-4A47-B659-048C5F40277C}"/>
              </a:ext>
            </a:extLst>
          </p:cNvPr>
          <p:cNvPicPr>
            <a:picLocks noChangeAspect="1"/>
          </p:cNvPicPr>
          <p:nvPr/>
        </p:nvPicPr>
        <p:blipFill>
          <a:blip r:embed="rId3"/>
          <a:stretch>
            <a:fillRect/>
          </a:stretch>
        </p:blipFill>
        <p:spPr>
          <a:xfrm>
            <a:off x="1621002" y="122766"/>
            <a:ext cx="8949995" cy="6612467"/>
          </a:xfrm>
          <a:prstGeom prst="rect">
            <a:avLst/>
          </a:prstGeom>
        </p:spPr>
      </p:pic>
    </p:spTree>
    <p:extLst>
      <p:ext uri="{BB962C8B-B14F-4D97-AF65-F5344CB8AC3E}">
        <p14:creationId xmlns:p14="http://schemas.microsoft.com/office/powerpoint/2010/main" val="1040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反射，</a:t>
            </a:r>
            <a:r>
              <a:rPr lang="en-US" altLang="zh-CN" dirty="0">
                <a:solidFill>
                  <a:schemeClr val="bg1"/>
                </a:solidFill>
                <a:latin typeface="微软雅黑" panose="020B0503020204020204" pitchFamily="34" charset="-122"/>
                <a:ea typeface="微软雅黑" panose="020B0503020204020204" pitchFamily="34" charset="-122"/>
              </a:rPr>
              <a:t>AOP</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20" name="组合 27">
            <a:extLst>
              <a:ext uri="{FF2B5EF4-FFF2-40B4-BE49-F238E27FC236}">
                <a16:creationId xmlns:a16="http://schemas.microsoft.com/office/drawing/2014/main" id="{1789C6DB-E847-C045-8587-E8C10145369E}"/>
              </a:ext>
            </a:extLst>
          </p:cNvPr>
          <p:cNvGrpSpPr/>
          <p:nvPr/>
        </p:nvGrpSpPr>
        <p:grpSpPr>
          <a:xfrm>
            <a:off x="8351647" y="3956440"/>
            <a:ext cx="3273425" cy="2484520"/>
            <a:chOff x="8918575" y="4303912"/>
            <a:chExt cx="3273425" cy="2484520"/>
          </a:xfrm>
        </p:grpSpPr>
        <p:sp>
          <p:nvSpPr>
            <p:cNvPr id="21" name="Rectangle 6">
              <a:extLst>
                <a:ext uri="{FF2B5EF4-FFF2-40B4-BE49-F238E27FC236}">
                  <a16:creationId xmlns:a16="http://schemas.microsoft.com/office/drawing/2014/main" id="{3A70CD63-FAA5-0544-8E2B-C52E7C288FEB}"/>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7">
              <a:extLst>
                <a:ext uri="{FF2B5EF4-FFF2-40B4-BE49-F238E27FC236}">
                  <a16:creationId xmlns:a16="http://schemas.microsoft.com/office/drawing/2014/main" id="{8A9AA8AF-9067-624E-9084-C37500D9AF3F}"/>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8">
              <a:extLst>
                <a:ext uri="{FF2B5EF4-FFF2-40B4-BE49-F238E27FC236}">
                  <a16:creationId xmlns:a16="http://schemas.microsoft.com/office/drawing/2014/main" id="{05169E9B-5260-F448-9872-E1C15BA8D70E}"/>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9">
              <a:extLst>
                <a:ext uri="{FF2B5EF4-FFF2-40B4-BE49-F238E27FC236}">
                  <a16:creationId xmlns:a16="http://schemas.microsoft.com/office/drawing/2014/main" id="{A308F0CB-9EA5-3B40-9351-9E155E13781D}"/>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0">
              <a:extLst>
                <a:ext uri="{FF2B5EF4-FFF2-40B4-BE49-F238E27FC236}">
                  <a16:creationId xmlns:a16="http://schemas.microsoft.com/office/drawing/2014/main" id="{303D9416-8ECB-1041-9EB6-4802B0266FA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11">
              <a:extLst>
                <a:ext uri="{FF2B5EF4-FFF2-40B4-BE49-F238E27FC236}">
                  <a16:creationId xmlns:a16="http://schemas.microsoft.com/office/drawing/2014/main" id="{B50FC199-FE9D-5B44-AE32-0E6D970F0C01}"/>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12">
              <a:extLst>
                <a:ext uri="{FF2B5EF4-FFF2-40B4-BE49-F238E27FC236}">
                  <a16:creationId xmlns:a16="http://schemas.microsoft.com/office/drawing/2014/main" id="{3CA76267-5BF4-2048-B0A7-733260D589AC}"/>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7" name="Rectangle 36">
            <a:extLst>
              <a:ext uri="{FF2B5EF4-FFF2-40B4-BE49-F238E27FC236}">
                <a16:creationId xmlns:a16="http://schemas.microsoft.com/office/drawing/2014/main" id="{A50C64B7-E759-3F4B-8FC8-3BB73DA109B5}"/>
              </a:ext>
            </a:extLst>
          </p:cNvPr>
          <p:cNvSpPr/>
          <p:nvPr/>
        </p:nvSpPr>
        <p:spPr>
          <a:xfrm>
            <a:off x="914955" y="1938331"/>
            <a:ext cx="3560142" cy="1824282"/>
          </a:xfrm>
          <a:prstGeom prst="rect">
            <a:avLst/>
          </a:prstGeom>
        </p:spPr>
        <p:txBody>
          <a:bodyPr wrap="none">
            <a:spAutoFit/>
          </a:bodyPr>
          <a:lstStyle/>
          <a:p>
            <a:pPr hangingPunct="0">
              <a:lnSpc>
                <a:spcPct val="150000"/>
              </a:lnSpc>
            </a:pPr>
            <a:r>
              <a:rPr lang="en-US" altLang="zh-CN" sz="4000" dirty="0" err="1">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Method.invoke</a:t>
            </a:r>
            <a:endPar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a:p>
            <a:pPr hangingPunct="0">
              <a:lnSpc>
                <a:spcPct val="150000"/>
              </a:lnSpc>
            </a:pPr>
            <a:r>
              <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p>
        </p:txBody>
      </p:sp>
    </p:spTree>
    <p:extLst>
      <p:ext uri="{BB962C8B-B14F-4D97-AF65-F5344CB8AC3E}">
        <p14:creationId xmlns:p14="http://schemas.microsoft.com/office/powerpoint/2010/main" val="3584814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面向对象编程</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19CBBD87-B8B9-644E-B279-FC2ABB30EB11}"/>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82E7994E-D7C8-7D40-9048-784116453FA9}"/>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1787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C5DFB6-6008-FA4A-A343-E3E443E7D8C6}"/>
              </a:ext>
            </a:extLst>
          </p:cNvPr>
          <p:cNvSpPr/>
          <p:nvPr/>
        </p:nvSpPr>
        <p:spPr>
          <a:xfrm>
            <a:off x="0" y="3977000"/>
            <a:ext cx="12192000" cy="2880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Microsoft YaHei" panose="020B0503020204020204" pitchFamily="34" charset="-122"/>
                <a:ea typeface="Microsoft YaHei" panose="020B0503020204020204" pitchFamily="34" charset="-122"/>
              </a:rPr>
              <a:t>抽象（</a:t>
            </a:r>
            <a:r>
              <a:rPr lang="en-US" b="1" dirty="0">
                <a:solidFill>
                  <a:schemeClr val="bg1"/>
                </a:solidFill>
                <a:latin typeface="Microsoft YaHei" panose="020B0503020204020204" pitchFamily="34" charset="-122"/>
                <a:ea typeface="Microsoft YaHei" panose="020B0503020204020204" pitchFamily="34" charset="-122"/>
              </a:rPr>
              <a:t>Abstraction</a:t>
            </a:r>
            <a:r>
              <a:rPr lang="zh-CN" altLang="en-US" dirty="0">
                <a:solidFill>
                  <a:schemeClr val="bg1"/>
                </a:solidFill>
                <a:latin typeface="Microsoft YaHei" panose="020B0503020204020204" pitchFamily="34" charset="-122"/>
                <a:ea typeface="Microsoft YaHei" panose="020B0503020204020204" pitchFamily="34" charset="-122"/>
              </a:rPr>
              <a:t>）</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20AE1847-2117-1548-9302-A6DD53ABF545}"/>
              </a:ext>
            </a:extLst>
          </p:cNvPr>
          <p:cNvSpPr/>
          <p:nvPr/>
        </p:nvSpPr>
        <p:spPr>
          <a:xfrm>
            <a:off x="437420" y="1576824"/>
            <a:ext cx="10407790" cy="1955151"/>
          </a:xfrm>
          <a:prstGeom prst="rect">
            <a:avLst/>
          </a:prstGeom>
        </p:spPr>
        <p:txBody>
          <a:bodyPr wrap="squar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Abstraction hides complexity from the user and shows only the relevant information. The details of an abstract method are implemented separately by each class.</a:t>
            </a:r>
          </a:p>
        </p:txBody>
      </p:sp>
      <p:sp>
        <p:nvSpPr>
          <p:cNvPr id="15" name="TextBox 58">
            <a:extLst>
              <a:ext uri="{FF2B5EF4-FFF2-40B4-BE49-F238E27FC236}">
                <a16:creationId xmlns:a16="http://schemas.microsoft.com/office/drawing/2014/main" id="{4C81199D-B414-D748-A1A3-AD4AFDCFB864}"/>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E2143F6D-82BE-DA4E-99D6-A1637A9FC355}"/>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1AE48BEC-7402-FC46-88BE-13D3E3614FFF}"/>
              </a:ext>
            </a:extLst>
          </p:cNvPr>
          <p:cNvPicPr>
            <a:picLocks noChangeAspect="1"/>
          </p:cNvPicPr>
          <p:nvPr/>
        </p:nvPicPr>
        <p:blipFill>
          <a:blip r:embed="rId3"/>
          <a:stretch>
            <a:fillRect/>
          </a:stretch>
        </p:blipFill>
        <p:spPr>
          <a:xfrm>
            <a:off x="1309429" y="3977000"/>
            <a:ext cx="8876562" cy="2761952"/>
          </a:xfrm>
          <a:prstGeom prst="rect">
            <a:avLst/>
          </a:prstGeom>
        </p:spPr>
      </p:pic>
      <p:pic>
        <p:nvPicPr>
          <p:cNvPr id="8" name="Picture 7">
            <a:extLst>
              <a:ext uri="{FF2B5EF4-FFF2-40B4-BE49-F238E27FC236}">
                <a16:creationId xmlns:a16="http://schemas.microsoft.com/office/drawing/2014/main" id="{915BB0A3-18E6-1848-9CFD-5860CA02C4C5}"/>
              </a:ext>
            </a:extLst>
          </p:cNvPr>
          <p:cNvPicPr>
            <a:picLocks noChangeAspect="1"/>
          </p:cNvPicPr>
          <p:nvPr/>
        </p:nvPicPr>
        <p:blipFill>
          <a:blip r:embed="rId4"/>
          <a:stretch>
            <a:fillRect/>
          </a:stretch>
        </p:blipFill>
        <p:spPr>
          <a:xfrm>
            <a:off x="10162830" y="6381106"/>
            <a:ext cx="353385" cy="224881"/>
          </a:xfrm>
          <a:prstGeom prst="rect">
            <a:avLst/>
          </a:prstGeom>
        </p:spPr>
      </p:pic>
      <p:pic>
        <p:nvPicPr>
          <p:cNvPr id="19" name="Picture 18">
            <a:extLst>
              <a:ext uri="{FF2B5EF4-FFF2-40B4-BE49-F238E27FC236}">
                <a16:creationId xmlns:a16="http://schemas.microsoft.com/office/drawing/2014/main" id="{6EBCE74F-E71E-6749-8144-7D133F1C75F7}"/>
              </a:ext>
            </a:extLst>
          </p:cNvPr>
          <p:cNvPicPr>
            <a:picLocks noChangeAspect="1"/>
          </p:cNvPicPr>
          <p:nvPr/>
        </p:nvPicPr>
        <p:blipFill>
          <a:blip r:embed="rId4"/>
          <a:stretch>
            <a:fillRect/>
          </a:stretch>
        </p:blipFill>
        <p:spPr>
          <a:xfrm>
            <a:off x="998575" y="6438785"/>
            <a:ext cx="332120" cy="211349"/>
          </a:xfrm>
          <a:prstGeom prst="rect">
            <a:avLst/>
          </a:prstGeom>
        </p:spPr>
      </p:pic>
    </p:spTree>
    <p:extLst>
      <p:ext uri="{BB962C8B-B14F-4D97-AF65-F5344CB8AC3E}">
        <p14:creationId xmlns:p14="http://schemas.microsoft.com/office/powerpoint/2010/main" val="2884486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B5BA60-C9CD-A548-A7F2-AF3ADC537FEF}"/>
              </a:ext>
            </a:extLst>
          </p:cNvPr>
          <p:cNvSpPr/>
          <p:nvPr/>
        </p:nvSpPr>
        <p:spPr>
          <a:xfrm>
            <a:off x="0" y="3977000"/>
            <a:ext cx="12192000" cy="2880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Microsoft YaHei" panose="020B0503020204020204" pitchFamily="34" charset="-122"/>
                <a:ea typeface="Microsoft YaHei" panose="020B0503020204020204" pitchFamily="34" charset="-122"/>
              </a:rPr>
              <a:t>封装（</a:t>
            </a:r>
            <a:r>
              <a:rPr lang="en-US" altLang="zh-CN" b="1" dirty="0">
                <a:solidFill>
                  <a:schemeClr val="bg1"/>
                </a:solidFill>
                <a:latin typeface="Microsoft YaHei" panose="020B0503020204020204" pitchFamily="34" charset="-122"/>
                <a:ea typeface="Microsoft YaHei" panose="020B0503020204020204" pitchFamily="34" charset="-122"/>
              </a:rPr>
              <a:t>E</a:t>
            </a:r>
            <a:r>
              <a:rPr lang="en-US" b="1" dirty="0">
                <a:solidFill>
                  <a:schemeClr val="bg1"/>
                </a:solidFill>
                <a:latin typeface="Microsoft YaHei" panose="020B0503020204020204" pitchFamily="34" charset="-122"/>
                <a:ea typeface="Microsoft YaHei" panose="020B0503020204020204" pitchFamily="34" charset="-122"/>
              </a:rPr>
              <a:t>ncapsulation</a:t>
            </a:r>
            <a:r>
              <a:rPr lang="zh-CN" altLang="en-US" dirty="0">
                <a:solidFill>
                  <a:schemeClr val="bg1"/>
                </a:solidFill>
                <a:latin typeface="Microsoft YaHei" panose="020B0503020204020204" pitchFamily="34" charset="-122"/>
                <a:ea typeface="Microsoft YaHei" panose="020B0503020204020204" pitchFamily="34" charset="-122"/>
              </a:rPr>
              <a:t>）</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20AE1847-2117-1548-9302-A6DD53ABF545}"/>
              </a:ext>
            </a:extLst>
          </p:cNvPr>
          <p:cNvSpPr/>
          <p:nvPr/>
        </p:nvSpPr>
        <p:spPr>
          <a:xfrm>
            <a:off x="343522" y="1332011"/>
            <a:ext cx="11288497" cy="1955151"/>
          </a:xfrm>
          <a:prstGeom prst="rect">
            <a:avLst/>
          </a:prstGeom>
        </p:spPr>
        <p:txBody>
          <a:bodyPr wrap="squar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Encapsulation binds data and its related methods together within a class. It also protects the data by making fields private and giving access to them only through their related methods.</a:t>
            </a:r>
          </a:p>
        </p:txBody>
      </p:sp>
      <p:sp>
        <p:nvSpPr>
          <p:cNvPr id="15" name="TextBox 58">
            <a:extLst>
              <a:ext uri="{FF2B5EF4-FFF2-40B4-BE49-F238E27FC236}">
                <a16:creationId xmlns:a16="http://schemas.microsoft.com/office/drawing/2014/main" id="{4C81199D-B414-D748-A1A3-AD4AFDCFB864}"/>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E2143F6D-82BE-DA4E-99D6-A1637A9FC355}"/>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4DE01C11-CB51-BF4F-85C5-0A232A6F011A}"/>
              </a:ext>
            </a:extLst>
          </p:cNvPr>
          <p:cNvPicPr>
            <a:picLocks noChangeAspect="1"/>
          </p:cNvPicPr>
          <p:nvPr/>
        </p:nvPicPr>
        <p:blipFill>
          <a:blip r:embed="rId3"/>
          <a:stretch>
            <a:fillRect/>
          </a:stretch>
        </p:blipFill>
        <p:spPr>
          <a:xfrm>
            <a:off x="1525935" y="4200876"/>
            <a:ext cx="8923670" cy="2356603"/>
          </a:xfrm>
          <a:prstGeom prst="rect">
            <a:avLst/>
          </a:prstGeom>
        </p:spPr>
      </p:pic>
    </p:spTree>
    <p:extLst>
      <p:ext uri="{BB962C8B-B14F-4D97-AF65-F5344CB8AC3E}">
        <p14:creationId xmlns:p14="http://schemas.microsoft.com/office/powerpoint/2010/main" val="2394908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CC5B0A-058B-994B-9B2F-5444CF41FF39}"/>
              </a:ext>
            </a:extLst>
          </p:cNvPr>
          <p:cNvSpPr/>
          <p:nvPr/>
        </p:nvSpPr>
        <p:spPr>
          <a:xfrm>
            <a:off x="0" y="3977000"/>
            <a:ext cx="12192000" cy="2880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Microsoft YaHei" panose="020B0503020204020204" pitchFamily="34" charset="-122"/>
                <a:ea typeface="Microsoft YaHei" panose="020B0503020204020204" pitchFamily="34" charset="-122"/>
              </a:rPr>
              <a:t>继承（</a:t>
            </a:r>
            <a:r>
              <a:rPr lang="en-US" altLang="zh-CN" b="1" dirty="0">
                <a:solidFill>
                  <a:schemeClr val="bg1"/>
                </a:solidFill>
                <a:latin typeface="Microsoft YaHei" panose="020B0503020204020204" pitchFamily="34" charset="-122"/>
                <a:ea typeface="Microsoft YaHei" panose="020B0503020204020204" pitchFamily="34" charset="-122"/>
              </a:rPr>
              <a:t>I</a:t>
            </a:r>
            <a:r>
              <a:rPr lang="en-US" b="1" dirty="0">
                <a:solidFill>
                  <a:schemeClr val="bg1"/>
                </a:solidFill>
                <a:latin typeface="Microsoft YaHei" panose="020B0503020204020204" pitchFamily="34" charset="-122"/>
                <a:ea typeface="Microsoft YaHei" panose="020B0503020204020204" pitchFamily="34" charset="-122"/>
              </a:rPr>
              <a:t>nheritance</a:t>
            </a:r>
            <a:r>
              <a:rPr lang="zh-CN" altLang="en-US" dirty="0">
                <a:solidFill>
                  <a:schemeClr val="bg1"/>
                </a:solidFill>
                <a:latin typeface="Microsoft YaHei" panose="020B0503020204020204" pitchFamily="34" charset="-122"/>
                <a:ea typeface="Microsoft YaHei" panose="020B0503020204020204" pitchFamily="34" charset="-122"/>
              </a:rPr>
              <a:t>）</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70C82D3D-241A-2547-B8A1-8E3D931F834B}"/>
              </a:ext>
            </a:extLst>
          </p:cNvPr>
          <p:cNvSpPr/>
          <p:nvPr/>
        </p:nvSpPr>
        <p:spPr>
          <a:xfrm>
            <a:off x="593626" y="1799337"/>
            <a:ext cx="11378634" cy="1955151"/>
          </a:xfrm>
          <a:prstGeom prst="rect">
            <a:avLst/>
          </a:prstGeom>
        </p:spPr>
        <p:txBody>
          <a:bodyPr wrap="squar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Inheritance allows a class (child class) to inherit the features (fields and methods) of another class (parent class). In Java, a class can only extend one other class.</a:t>
            </a:r>
          </a:p>
        </p:txBody>
      </p:sp>
      <p:sp>
        <p:nvSpPr>
          <p:cNvPr id="15" name="TextBox 58">
            <a:extLst>
              <a:ext uri="{FF2B5EF4-FFF2-40B4-BE49-F238E27FC236}">
                <a16:creationId xmlns:a16="http://schemas.microsoft.com/office/drawing/2014/main" id="{EBD6A96F-B6BD-224A-AA00-9BFAD5B4915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8E2FE823-3574-0143-ADC7-918FCCF2EA9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63854102-EEA3-6D48-ADCB-045AFB73B196}"/>
              </a:ext>
            </a:extLst>
          </p:cNvPr>
          <p:cNvPicPr>
            <a:picLocks noChangeAspect="1"/>
          </p:cNvPicPr>
          <p:nvPr/>
        </p:nvPicPr>
        <p:blipFill>
          <a:blip r:embed="rId3"/>
          <a:stretch>
            <a:fillRect/>
          </a:stretch>
        </p:blipFill>
        <p:spPr>
          <a:xfrm>
            <a:off x="1092050" y="4189226"/>
            <a:ext cx="9070737" cy="2255686"/>
          </a:xfrm>
          <a:prstGeom prst="rect">
            <a:avLst/>
          </a:prstGeom>
        </p:spPr>
      </p:pic>
    </p:spTree>
    <p:extLst>
      <p:ext uri="{BB962C8B-B14F-4D97-AF65-F5344CB8AC3E}">
        <p14:creationId xmlns:p14="http://schemas.microsoft.com/office/powerpoint/2010/main" val="3674745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BB1B21A-B883-1746-935D-B8EA099BDD70}"/>
              </a:ext>
            </a:extLst>
          </p:cNvPr>
          <p:cNvSpPr/>
          <p:nvPr/>
        </p:nvSpPr>
        <p:spPr>
          <a:xfrm>
            <a:off x="0" y="3977000"/>
            <a:ext cx="12192000" cy="2880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b="1" dirty="0">
                <a:solidFill>
                  <a:schemeClr val="bg1"/>
                </a:solidFill>
                <a:latin typeface="Microsoft YaHei" panose="020B0503020204020204" pitchFamily="34" charset="-122"/>
                <a:ea typeface="Microsoft YaHei" panose="020B0503020204020204" pitchFamily="34" charset="-122"/>
              </a:rPr>
              <a:t>多态（</a:t>
            </a:r>
            <a:r>
              <a:rPr lang="en-US" altLang="zh-CN" b="1" dirty="0">
                <a:solidFill>
                  <a:schemeClr val="bg1"/>
                </a:solidFill>
                <a:latin typeface="Microsoft YaHei" panose="020B0503020204020204" pitchFamily="34" charset="-122"/>
                <a:ea typeface="Microsoft YaHei" panose="020B0503020204020204" pitchFamily="34" charset="-122"/>
              </a:rPr>
              <a:t>P</a:t>
            </a:r>
            <a:r>
              <a:rPr lang="en-US" b="1" dirty="0">
                <a:solidFill>
                  <a:schemeClr val="bg1"/>
                </a:solidFill>
                <a:latin typeface="Microsoft YaHei" panose="020B0503020204020204" pitchFamily="34" charset="-122"/>
                <a:ea typeface="Microsoft YaHei" panose="020B0503020204020204" pitchFamily="34" charset="-122"/>
              </a:rPr>
              <a:t>olymorphism</a:t>
            </a:r>
            <a:r>
              <a:rPr lang="zh-CN" altLang="en-US" dirty="0">
                <a:solidFill>
                  <a:schemeClr val="bg1"/>
                </a:solidFill>
                <a:latin typeface="Microsoft YaHei" panose="020B0503020204020204" pitchFamily="34" charset="-122"/>
                <a:ea typeface="Microsoft YaHei" panose="020B0503020204020204" pitchFamily="34" charset="-122"/>
              </a:rPr>
              <a:t>）</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70C82D3D-241A-2547-B8A1-8E3D931F834B}"/>
              </a:ext>
            </a:extLst>
          </p:cNvPr>
          <p:cNvSpPr/>
          <p:nvPr/>
        </p:nvSpPr>
        <p:spPr>
          <a:xfrm>
            <a:off x="343522" y="1576824"/>
            <a:ext cx="11470590" cy="1955151"/>
          </a:xfrm>
          <a:prstGeom prst="rect">
            <a:avLst/>
          </a:prstGeom>
        </p:spPr>
        <p:txBody>
          <a:bodyPr wrap="square">
            <a:spAutoFit/>
          </a:bodyPr>
          <a:lstStyle/>
          <a:p>
            <a:pPr hangingPunct="0">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Polymorphism makes it possible to use the same code structure in different forms. Java classes can have various of the same method if their parameter structures are different.</a:t>
            </a:r>
          </a:p>
        </p:txBody>
      </p:sp>
      <p:sp>
        <p:nvSpPr>
          <p:cNvPr id="15" name="TextBox 58">
            <a:extLst>
              <a:ext uri="{FF2B5EF4-FFF2-40B4-BE49-F238E27FC236}">
                <a16:creationId xmlns:a16="http://schemas.microsoft.com/office/drawing/2014/main" id="{EBD6A96F-B6BD-224A-AA00-9BFAD5B4915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8E2FE823-3574-0143-ADC7-918FCCF2EA9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D951109-666A-624B-BD6D-66F540586650}"/>
              </a:ext>
            </a:extLst>
          </p:cNvPr>
          <p:cNvPicPr>
            <a:picLocks noChangeAspect="1"/>
          </p:cNvPicPr>
          <p:nvPr/>
        </p:nvPicPr>
        <p:blipFill>
          <a:blip r:embed="rId3"/>
          <a:stretch>
            <a:fillRect/>
          </a:stretch>
        </p:blipFill>
        <p:spPr>
          <a:xfrm>
            <a:off x="1491670" y="4350262"/>
            <a:ext cx="9140887" cy="2437570"/>
          </a:xfrm>
          <a:prstGeom prst="rect">
            <a:avLst/>
          </a:prstGeom>
        </p:spPr>
      </p:pic>
    </p:spTree>
    <p:extLst>
      <p:ext uri="{BB962C8B-B14F-4D97-AF65-F5344CB8AC3E}">
        <p14:creationId xmlns:p14="http://schemas.microsoft.com/office/powerpoint/2010/main" val="2105279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098" name="文本框 11">
            <a:extLst>
              <a:ext uri="{FF2B5EF4-FFF2-40B4-BE49-F238E27FC236}">
                <a16:creationId xmlns:a16="http://schemas.microsoft.com/office/drawing/2014/main" id="{9167A3B7-0419-4549-A5F5-3F8793EAE44C}"/>
              </a:ext>
            </a:extLst>
          </p:cNvPr>
          <p:cNvSpPr txBox="1">
            <a:spLocks noChangeArrowheads="1"/>
          </p:cNvSpPr>
          <p:nvPr/>
        </p:nvSpPr>
        <p:spPr bwMode="auto">
          <a:xfrm>
            <a:off x="841655" y="3325605"/>
            <a:ext cx="1390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王海良</a:t>
            </a:r>
          </a:p>
        </p:txBody>
      </p:sp>
      <p:sp>
        <p:nvSpPr>
          <p:cNvPr id="10" name="TextBox 9">
            <a:extLst>
              <a:ext uri="{FF2B5EF4-FFF2-40B4-BE49-F238E27FC236}">
                <a16:creationId xmlns:a16="http://schemas.microsoft.com/office/drawing/2014/main" id="{D00888BB-A856-2F4C-9272-3CB95BA3929A}"/>
              </a:ext>
            </a:extLst>
          </p:cNvPr>
          <p:cNvSpPr txBox="1"/>
          <p:nvPr/>
        </p:nvSpPr>
        <p:spPr>
          <a:xfrm>
            <a:off x="841655" y="3994961"/>
            <a:ext cx="395332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主讲老师</a:t>
            </a:r>
            <a:r>
              <a:rPr lang="en-US" altLang="zh-CN" dirty="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华夏春松联合创始人</a:t>
            </a:r>
            <a:r>
              <a:rPr lang="en-US" altLang="zh-CN" dirty="0">
                <a:solidFill>
                  <a:schemeClr val="bg1"/>
                </a:solidFill>
                <a:latin typeface="微软雅黑" panose="020B0503020204020204" pitchFamily="34" charset="-122"/>
                <a:ea typeface="微软雅黑" panose="020B0503020204020204" pitchFamily="34" charset="-122"/>
              </a:rPr>
              <a:t>&amp;CEO</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id="{624F8488-FA06-D144-82BA-B9DAB1891EEC}"/>
              </a:ext>
            </a:extLst>
          </p:cNvPr>
          <p:cNvSpPr txBox="1"/>
          <p:nvPr/>
        </p:nvSpPr>
        <p:spPr>
          <a:xfrm>
            <a:off x="723737" y="2073340"/>
            <a:ext cx="4131452" cy="769441"/>
          </a:xfrm>
          <a:prstGeom prst="rect">
            <a:avLst/>
          </a:prstGeom>
          <a:noFill/>
        </p:spPr>
        <p:txBody>
          <a:bodyPr wrap="none" rtlCol="0">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Java</a:t>
            </a:r>
            <a:r>
              <a:rPr lang="zh-CN" altLang="en-US" sz="4400" dirty="0">
                <a:solidFill>
                  <a:schemeClr val="bg1"/>
                </a:solidFill>
                <a:latin typeface="微软雅黑" panose="020B0503020204020204" pitchFamily="34" charset="-122"/>
                <a:ea typeface="微软雅黑" panose="020B0503020204020204" pitchFamily="34" charset="-122"/>
              </a:rPr>
              <a:t>的基础知识</a:t>
            </a:r>
            <a:endParaRPr lang="en-US" altLang="zh-CN" sz="4400" dirty="0">
              <a:solidFill>
                <a:schemeClr val="bg1"/>
              </a:solidFill>
              <a:latin typeface="微软雅黑" panose="020B0503020204020204" pitchFamily="34" charset="-122"/>
              <a:ea typeface="微软雅黑" panose="020B0503020204020204" pitchFamily="34" charset="-122"/>
            </a:endParaRPr>
          </a:p>
        </p:txBody>
      </p:sp>
      <p:sp>
        <p:nvSpPr>
          <p:cNvPr id="12" name="矩形 35">
            <a:extLst>
              <a:ext uri="{FF2B5EF4-FFF2-40B4-BE49-F238E27FC236}">
                <a16:creationId xmlns:a16="http://schemas.microsoft.com/office/drawing/2014/main" id="{4513DE40-510F-3044-B7CA-64073B7524D2}"/>
              </a:ext>
            </a:extLst>
          </p:cNvPr>
          <p:cNvSpPr/>
          <p:nvPr/>
        </p:nvSpPr>
        <p:spPr>
          <a:xfrm>
            <a:off x="788217" y="375889"/>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春松客服大讲堂</a:t>
            </a:r>
          </a:p>
        </p:txBody>
      </p:sp>
      <p:sp>
        <p:nvSpPr>
          <p:cNvPr id="13" name="Rectangle 1">
            <a:extLst>
              <a:ext uri="{FF2B5EF4-FFF2-40B4-BE49-F238E27FC236}">
                <a16:creationId xmlns:a16="http://schemas.microsoft.com/office/drawing/2014/main" id="{2783A392-FB5C-4DBB-8B6D-E822AB6FB32A}"/>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5C182D0D-7D22-4B76-AC00-E6F8F50495D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03272" y="4092575"/>
            <a:ext cx="6237171" cy="1651695"/>
          </a:xfrm>
          <a:prstGeom prst="rect">
            <a:avLst/>
          </a:prstGeom>
        </p:spPr>
      </p:pic>
      <p:sp>
        <p:nvSpPr>
          <p:cNvPr id="17" name="矩形 16">
            <a:extLst>
              <a:ext uri="{FF2B5EF4-FFF2-40B4-BE49-F238E27FC236}">
                <a16:creationId xmlns:a16="http://schemas.microsoft.com/office/drawing/2014/main" id="{FD218BF8-64E9-4BC8-9B78-CD9118951EE1}"/>
              </a:ext>
            </a:extLst>
          </p:cNvPr>
          <p:cNvSpPr/>
          <p:nvPr/>
        </p:nvSpPr>
        <p:spPr>
          <a:xfrm>
            <a:off x="788217" y="1157865"/>
            <a:ext cx="8431530" cy="584775"/>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fontAlgn="auto"/>
            <a:r>
              <a:rPr lang="zh-CN" altLang="en-US" sz="32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grpSp>
        <p:nvGrpSpPr>
          <p:cNvPr id="18" name="组合 17">
            <a:extLst>
              <a:ext uri="{FF2B5EF4-FFF2-40B4-BE49-F238E27FC236}">
                <a16:creationId xmlns:a16="http://schemas.microsoft.com/office/drawing/2014/main" id="{86D847F7-221A-491D-9023-C33F17A72ACB}"/>
              </a:ext>
            </a:extLst>
          </p:cNvPr>
          <p:cNvGrpSpPr/>
          <p:nvPr/>
        </p:nvGrpSpPr>
        <p:grpSpPr>
          <a:xfrm>
            <a:off x="603987" y="4552346"/>
            <a:ext cx="3675429" cy="1756365"/>
            <a:chOff x="603987" y="4552346"/>
            <a:chExt cx="3675429" cy="1756365"/>
          </a:xfrm>
        </p:grpSpPr>
        <p:pic>
          <p:nvPicPr>
            <p:cNvPr id="19" name="图片 18">
              <a:extLst>
                <a:ext uri="{FF2B5EF4-FFF2-40B4-BE49-F238E27FC236}">
                  <a16:creationId xmlns:a16="http://schemas.microsoft.com/office/drawing/2014/main" id="{E85CB5A6-E120-49A1-8310-F3666BDE5CED}"/>
                </a:ext>
              </a:extLst>
            </p:cNvPr>
            <p:cNvPicPr>
              <a:picLocks noChangeAspect="1"/>
            </p:cNvPicPr>
            <p:nvPr/>
          </p:nvPicPr>
          <p:blipFill>
            <a:blip r:embed="rId6"/>
            <a:stretch>
              <a:fillRect/>
            </a:stretch>
          </p:blipFill>
          <p:spPr>
            <a:xfrm>
              <a:off x="1833402" y="4552346"/>
              <a:ext cx="1109019" cy="1109019"/>
            </a:xfrm>
            <a:prstGeom prst="rect">
              <a:avLst/>
            </a:prstGeom>
          </p:spPr>
        </p:pic>
        <p:sp>
          <p:nvSpPr>
            <p:cNvPr id="20" name="文本框 11">
              <a:extLst>
                <a:ext uri="{FF2B5EF4-FFF2-40B4-BE49-F238E27FC236}">
                  <a16:creationId xmlns:a16="http://schemas.microsoft.com/office/drawing/2014/main" id="{F355C0F6-9BC3-4340-8D71-69709C091C91}"/>
                </a:ext>
              </a:extLst>
            </p:cNvPr>
            <p:cNvSpPr txBox="1">
              <a:spLocks noChangeArrowheads="1"/>
            </p:cNvSpPr>
            <p:nvPr/>
          </p:nvSpPr>
          <p:spPr bwMode="auto">
            <a:xfrm>
              <a:off x="603987" y="5709013"/>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21" name="文本框 20">
              <a:extLst>
                <a:ext uri="{FF2B5EF4-FFF2-40B4-BE49-F238E27FC236}">
                  <a16:creationId xmlns:a16="http://schemas.microsoft.com/office/drawing/2014/main" id="{9B12C598-2254-494A-A5C2-D1E75F43A7F9}"/>
                </a:ext>
              </a:extLst>
            </p:cNvPr>
            <p:cNvSpPr txBox="1">
              <a:spLocks noChangeArrowheads="1"/>
            </p:cNvSpPr>
            <p:nvPr/>
          </p:nvSpPr>
          <p:spPr bwMode="auto">
            <a:xfrm>
              <a:off x="772628" y="6047101"/>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grpSp>
    </p:spTree>
    <p:custDataLst>
      <p:tags r:id="rId1"/>
    </p:custDataLst>
    <p:extLst>
      <p:ext uri="{BB962C8B-B14F-4D97-AF65-F5344CB8AC3E}">
        <p14:creationId xmlns:p14="http://schemas.microsoft.com/office/powerpoint/2010/main" val="3444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面向对象</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870B0CB5-38F7-A34C-AD65-498C177E2008}"/>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FBDEB171-2618-8843-B8B5-348C5A9A08BB}"/>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grpSp>
        <p:nvGrpSpPr>
          <p:cNvPr id="20" name="组合 27">
            <a:extLst>
              <a:ext uri="{FF2B5EF4-FFF2-40B4-BE49-F238E27FC236}">
                <a16:creationId xmlns:a16="http://schemas.microsoft.com/office/drawing/2014/main" id="{1789C6DB-E847-C045-8587-E8C10145369E}"/>
              </a:ext>
            </a:extLst>
          </p:cNvPr>
          <p:cNvGrpSpPr/>
          <p:nvPr/>
        </p:nvGrpSpPr>
        <p:grpSpPr>
          <a:xfrm>
            <a:off x="8351647" y="3956440"/>
            <a:ext cx="3273425" cy="2484520"/>
            <a:chOff x="8918575" y="4303912"/>
            <a:chExt cx="3273425" cy="2484520"/>
          </a:xfrm>
        </p:grpSpPr>
        <p:sp>
          <p:nvSpPr>
            <p:cNvPr id="21" name="Rectangle 6">
              <a:extLst>
                <a:ext uri="{FF2B5EF4-FFF2-40B4-BE49-F238E27FC236}">
                  <a16:creationId xmlns:a16="http://schemas.microsoft.com/office/drawing/2014/main" id="{3A70CD63-FAA5-0544-8E2B-C52E7C288FEB}"/>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7">
              <a:extLst>
                <a:ext uri="{FF2B5EF4-FFF2-40B4-BE49-F238E27FC236}">
                  <a16:creationId xmlns:a16="http://schemas.microsoft.com/office/drawing/2014/main" id="{8A9AA8AF-9067-624E-9084-C37500D9AF3F}"/>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8">
              <a:extLst>
                <a:ext uri="{FF2B5EF4-FFF2-40B4-BE49-F238E27FC236}">
                  <a16:creationId xmlns:a16="http://schemas.microsoft.com/office/drawing/2014/main" id="{05169E9B-5260-F448-9872-E1C15BA8D70E}"/>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9">
              <a:extLst>
                <a:ext uri="{FF2B5EF4-FFF2-40B4-BE49-F238E27FC236}">
                  <a16:creationId xmlns:a16="http://schemas.microsoft.com/office/drawing/2014/main" id="{A308F0CB-9EA5-3B40-9351-9E155E13781D}"/>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Freeform 10">
              <a:extLst>
                <a:ext uri="{FF2B5EF4-FFF2-40B4-BE49-F238E27FC236}">
                  <a16:creationId xmlns:a16="http://schemas.microsoft.com/office/drawing/2014/main" id="{303D9416-8ECB-1041-9EB6-4802B0266FA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Freeform 11">
              <a:extLst>
                <a:ext uri="{FF2B5EF4-FFF2-40B4-BE49-F238E27FC236}">
                  <a16:creationId xmlns:a16="http://schemas.microsoft.com/office/drawing/2014/main" id="{B50FC199-FE9D-5B44-AE32-0E6D970F0C01}"/>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Freeform 12">
              <a:extLst>
                <a:ext uri="{FF2B5EF4-FFF2-40B4-BE49-F238E27FC236}">
                  <a16:creationId xmlns:a16="http://schemas.microsoft.com/office/drawing/2014/main" id="{3CA76267-5BF4-2048-B0A7-733260D589AC}"/>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37" name="Rectangle 36">
            <a:extLst>
              <a:ext uri="{FF2B5EF4-FFF2-40B4-BE49-F238E27FC236}">
                <a16:creationId xmlns:a16="http://schemas.microsoft.com/office/drawing/2014/main" id="{A50C64B7-E759-3F4B-8FC8-3BB73DA109B5}"/>
              </a:ext>
            </a:extLst>
          </p:cNvPr>
          <p:cNvSpPr/>
          <p:nvPr/>
        </p:nvSpPr>
        <p:spPr>
          <a:xfrm>
            <a:off x="914955" y="1938331"/>
            <a:ext cx="1758815" cy="3670941"/>
          </a:xfrm>
          <a:prstGeom prst="rect">
            <a:avLst/>
          </a:prstGeom>
        </p:spPr>
        <p:txBody>
          <a:bodyPr wrap="none">
            <a:spAutoFit/>
          </a:bodyPr>
          <a:lstStyle/>
          <a:p>
            <a:pPr hangingPunct="0">
              <a:lnSpc>
                <a:spcPct val="150000"/>
              </a:lnSpc>
            </a:pPr>
            <a:r>
              <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Animal</a:t>
            </a:r>
          </a:p>
          <a:p>
            <a:pPr hangingPunct="0">
              <a:lnSpc>
                <a:spcPct val="150000"/>
              </a:lnSpc>
            </a:pPr>
            <a:r>
              <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Fish</a:t>
            </a:r>
          </a:p>
          <a:p>
            <a:pPr hangingPunct="0">
              <a:lnSpc>
                <a:spcPct val="150000"/>
              </a:lnSpc>
            </a:pPr>
            <a:r>
              <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Bird</a:t>
            </a:r>
          </a:p>
          <a:p>
            <a:pPr hangingPunct="0">
              <a:lnSpc>
                <a:spcPct val="150000"/>
              </a:lnSpc>
            </a:pPr>
            <a:r>
              <a:rPr lang="en-US" altLang="zh-CN"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t>
            </a:r>
          </a:p>
        </p:txBody>
      </p:sp>
    </p:spTree>
    <p:extLst>
      <p:ext uri="{BB962C8B-B14F-4D97-AF65-F5344CB8AC3E}">
        <p14:creationId xmlns:p14="http://schemas.microsoft.com/office/powerpoint/2010/main" val="644795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en-US" altLang="zh-CN" dirty="0">
                <a:solidFill>
                  <a:schemeClr val="bg1"/>
                </a:solidFill>
                <a:latin typeface="微软雅黑" pitchFamily="34" charset="-122"/>
                <a:ea typeface="微软雅黑" pitchFamily="34" charset="-122"/>
              </a:rPr>
              <a:t>Java</a:t>
            </a:r>
            <a:r>
              <a:rPr lang="zh-CN" altLang="en-US" dirty="0">
                <a:solidFill>
                  <a:schemeClr val="bg1"/>
                </a:solidFill>
                <a:latin typeface="微软雅黑" pitchFamily="34" charset="-122"/>
                <a:ea typeface="微软雅黑" pitchFamily="34" charset="-122"/>
              </a:rPr>
              <a:t>设计模式</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E1C3CCF7-2393-D140-87E9-EDE158D6E2B5}"/>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D32D9547-704C-2E42-821D-C6177BF40FC1}"/>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6868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文字要求</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
            <a:extLst>
              <a:ext uri="{FF2B5EF4-FFF2-40B4-BE49-F238E27FC236}">
                <a16:creationId xmlns:a16="http://schemas.microsoft.com/office/drawing/2014/main" id="{FFAC5CFB-6A32-824B-948E-E44575E6A9CC}"/>
              </a:ext>
            </a:extLst>
          </p:cNvPr>
          <p:cNvSpPr txBox="1"/>
          <p:nvPr/>
        </p:nvSpPr>
        <p:spPr>
          <a:xfrm>
            <a:off x="757694" y="1576824"/>
            <a:ext cx="4104456" cy="11079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zh-CN" altLang="en-US"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微软雅黑</a:t>
            </a:r>
            <a:endParaRPr kumimoji="0" lang="en-US" altLang="zh-CN"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1" name="Rectangle 10">
            <a:extLst>
              <a:ext uri="{FF2B5EF4-FFF2-40B4-BE49-F238E27FC236}">
                <a16:creationId xmlns:a16="http://schemas.microsoft.com/office/drawing/2014/main" id="{684C6712-2475-864B-B385-667B99ED83CB}"/>
              </a:ext>
            </a:extLst>
          </p:cNvPr>
          <p:cNvSpPr/>
          <p:nvPr/>
        </p:nvSpPr>
        <p:spPr>
          <a:xfrm>
            <a:off x="724624" y="2750365"/>
            <a:ext cx="3102131" cy="988347"/>
          </a:xfrm>
          <a:prstGeom prst="rect">
            <a:avLst/>
          </a:prstGeom>
        </p:spPr>
        <p:txBody>
          <a:bodyPr wrap="none">
            <a:spAutoFit/>
          </a:bodyPr>
          <a:lstStyle/>
          <a:p>
            <a:pPr hangingPunct="0">
              <a:lnSpc>
                <a:spcPct val="150000"/>
              </a:lnSpc>
            </a:pPr>
            <a:r>
              <a:rPr lang="zh-CN" altLang="en-US" sz="4400" dirty="0">
                <a:solidFill>
                  <a:schemeClr val="bg1"/>
                </a:solidFill>
                <a:latin typeface="微软雅黑" panose="020B0503020204020204" pitchFamily="34" charset="-122"/>
                <a:ea typeface="微软雅黑" panose="020B0503020204020204" pitchFamily="34" charset="-122"/>
                <a:sym typeface="Times New Roman" panose="02020603050405020304"/>
              </a:rPr>
              <a:t>一级字号</a:t>
            </a:r>
            <a:r>
              <a:rPr lang="en-US" altLang="zh-CN" sz="4400" dirty="0">
                <a:solidFill>
                  <a:schemeClr val="bg1"/>
                </a:solidFill>
                <a:latin typeface="微软雅黑" panose="020B0503020204020204" pitchFamily="34" charset="-122"/>
                <a:ea typeface="微软雅黑" panose="020B0503020204020204" pitchFamily="34" charset="-122"/>
                <a:sym typeface="Times New Roman" panose="02020603050405020304"/>
              </a:rPr>
              <a:t>44</a:t>
            </a:r>
          </a:p>
        </p:txBody>
      </p:sp>
      <p:sp>
        <p:nvSpPr>
          <p:cNvPr id="12" name="Rectangle 11">
            <a:extLst>
              <a:ext uri="{FF2B5EF4-FFF2-40B4-BE49-F238E27FC236}">
                <a16:creationId xmlns:a16="http://schemas.microsoft.com/office/drawing/2014/main" id="{87308B95-6F03-8148-B126-BE143B867050}"/>
              </a:ext>
            </a:extLst>
          </p:cNvPr>
          <p:cNvSpPr/>
          <p:nvPr/>
        </p:nvSpPr>
        <p:spPr>
          <a:xfrm>
            <a:off x="724624" y="3673270"/>
            <a:ext cx="2839239"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二级字号</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40</a:t>
            </a:r>
          </a:p>
        </p:txBody>
      </p:sp>
      <p:sp>
        <p:nvSpPr>
          <p:cNvPr id="13" name="Rectangle 12">
            <a:extLst>
              <a:ext uri="{FF2B5EF4-FFF2-40B4-BE49-F238E27FC236}">
                <a16:creationId xmlns:a16="http://schemas.microsoft.com/office/drawing/2014/main" id="{8C59E7F0-C02C-CA4D-8D42-1981159D8586}"/>
              </a:ext>
            </a:extLst>
          </p:cNvPr>
          <p:cNvSpPr/>
          <p:nvPr/>
        </p:nvSpPr>
        <p:spPr>
          <a:xfrm>
            <a:off x="724624" y="4571612"/>
            <a:ext cx="2040943"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三级字号</a:t>
            </a:r>
            <a:r>
              <a:rPr lang="en-US" altLang="zh-CN" sz="2800" dirty="0">
                <a:solidFill>
                  <a:schemeClr val="bg1"/>
                </a:solidFill>
                <a:latin typeface="微软雅黑" panose="020B0503020204020204" pitchFamily="34" charset="-122"/>
                <a:ea typeface="微软雅黑" panose="020B0503020204020204" pitchFamily="34" charset="-122"/>
              </a:rPr>
              <a:t>28</a:t>
            </a:r>
          </a:p>
        </p:txBody>
      </p:sp>
      <p:sp>
        <p:nvSpPr>
          <p:cNvPr id="14" name="Rectangle 13">
            <a:extLst>
              <a:ext uri="{FF2B5EF4-FFF2-40B4-BE49-F238E27FC236}">
                <a16:creationId xmlns:a16="http://schemas.microsoft.com/office/drawing/2014/main" id="{A2B3C193-948D-3842-920E-95F0753FBD3B}"/>
              </a:ext>
            </a:extLst>
          </p:cNvPr>
          <p:cNvSpPr/>
          <p:nvPr/>
        </p:nvSpPr>
        <p:spPr>
          <a:xfrm>
            <a:off x="724624" y="5415475"/>
            <a:ext cx="2207656" cy="540341"/>
          </a:xfrm>
          <a:prstGeom prst="rect">
            <a:avLst/>
          </a:prstGeom>
        </p:spPr>
        <p:txBody>
          <a:bodyPr wrap="none">
            <a:spAutoFit/>
          </a:bodyPr>
          <a:lstStyle/>
          <a:p>
            <a:pPr hangingPunct="0">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三级以下字号</a:t>
            </a:r>
            <a:r>
              <a:rPr lang="en-US" altLang="zh-CN" sz="2200" dirty="0">
                <a:solidFill>
                  <a:schemeClr val="bg1"/>
                </a:solidFill>
                <a:latin typeface="微软雅黑" panose="020B0503020204020204" pitchFamily="34" charset="-122"/>
                <a:ea typeface="微软雅黑" panose="020B0503020204020204" pitchFamily="34" charset="-122"/>
              </a:rPr>
              <a:t>22</a:t>
            </a:r>
            <a:endParaRPr lang="zh-CN" altLang="en-US" sz="22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E87330AA-7CA7-0248-9FB9-2B994C6E3372}"/>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CA25DBF0-7E49-5541-B154-64414F41F4E9}"/>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AD489D94-40D6-514A-8E68-95DA139379C4}"/>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pic>
        <p:nvPicPr>
          <p:cNvPr id="17" name="Picture 16">
            <a:extLst>
              <a:ext uri="{FF2B5EF4-FFF2-40B4-BE49-F238E27FC236}">
                <a16:creationId xmlns:a16="http://schemas.microsoft.com/office/drawing/2014/main" id="{5B6C0AD7-487A-5E4A-8AB7-C559820CF89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8709" y="24511"/>
            <a:ext cx="11174581" cy="6858000"/>
          </a:xfrm>
          <a:prstGeom prst="rect">
            <a:avLst/>
          </a:prstGeom>
        </p:spPr>
      </p:pic>
    </p:spTree>
    <p:extLst>
      <p:ext uri="{BB962C8B-B14F-4D97-AF65-F5344CB8AC3E}">
        <p14:creationId xmlns:p14="http://schemas.microsoft.com/office/powerpoint/2010/main" val="1107672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洋葱模型</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
            <a:extLst>
              <a:ext uri="{FF2B5EF4-FFF2-40B4-BE49-F238E27FC236}">
                <a16:creationId xmlns:a16="http://schemas.microsoft.com/office/drawing/2014/main" id="{DB2D3756-4956-514F-AF1C-0FD0C03AD401}"/>
              </a:ext>
            </a:extLst>
          </p:cNvPr>
          <p:cNvSpPr txBox="1"/>
          <p:nvPr/>
        </p:nvSpPr>
        <p:spPr>
          <a:xfrm>
            <a:off x="757694" y="1576824"/>
            <a:ext cx="4104456" cy="11079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zh-CN" altLang="en-US"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微软雅黑</a:t>
            </a:r>
            <a:endParaRPr kumimoji="0" lang="en-US" altLang="zh-CN"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1" name="Rectangle 10">
            <a:extLst>
              <a:ext uri="{FF2B5EF4-FFF2-40B4-BE49-F238E27FC236}">
                <a16:creationId xmlns:a16="http://schemas.microsoft.com/office/drawing/2014/main" id="{ABBF576C-E016-8844-9683-E0137D39CE8C}"/>
              </a:ext>
            </a:extLst>
          </p:cNvPr>
          <p:cNvSpPr/>
          <p:nvPr/>
        </p:nvSpPr>
        <p:spPr>
          <a:xfrm>
            <a:off x="724624" y="2750365"/>
            <a:ext cx="3102131" cy="988347"/>
          </a:xfrm>
          <a:prstGeom prst="rect">
            <a:avLst/>
          </a:prstGeom>
        </p:spPr>
        <p:txBody>
          <a:bodyPr wrap="none">
            <a:spAutoFit/>
          </a:bodyPr>
          <a:lstStyle/>
          <a:p>
            <a:pPr hangingPunct="0">
              <a:lnSpc>
                <a:spcPct val="150000"/>
              </a:lnSpc>
            </a:pPr>
            <a:r>
              <a:rPr lang="zh-CN" altLang="en-US" sz="4400" dirty="0">
                <a:solidFill>
                  <a:schemeClr val="bg1"/>
                </a:solidFill>
                <a:latin typeface="微软雅黑" panose="020B0503020204020204" pitchFamily="34" charset="-122"/>
                <a:ea typeface="微软雅黑" panose="020B0503020204020204" pitchFamily="34" charset="-122"/>
                <a:sym typeface="Times New Roman" panose="02020603050405020304"/>
              </a:rPr>
              <a:t>一级字号</a:t>
            </a:r>
            <a:r>
              <a:rPr lang="en-US" altLang="zh-CN" sz="4400" dirty="0">
                <a:solidFill>
                  <a:schemeClr val="bg1"/>
                </a:solidFill>
                <a:latin typeface="微软雅黑" panose="020B0503020204020204" pitchFamily="34" charset="-122"/>
                <a:ea typeface="微软雅黑" panose="020B0503020204020204" pitchFamily="34" charset="-122"/>
                <a:sym typeface="Times New Roman" panose="02020603050405020304"/>
              </a:rPr>
              <a:t>44</a:t>
            </a:r>
          </a:p>
        </p:txBody>
      </p:sp>
      <p:sp>
        <p:nvSpPr>
          <p:cNvPr id="12" name="Rectangle 11">
            <a:extLst>
              <a:ext uri="{FF2B5EF4-FFF2-40B4-BE49-F238E27FC236}">
                <a16:creationId xmlns:a16="http://schemas.microsoft.com/office/drawing/2014/main" id="{811429B2-E7EA-C449-A78F-297485C4F4C4}"/>
              </a:ext>
            </a:extLst>
          </p:cNvPr>
          <p:cNvSpPr/>
          <p:nvPr/>
        </p:nvSpPr>
        <p:spPr>
          <a:xfrm>
            <a:off x="724624" y="3673270"/>
            <a:ext cx="2839239"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二级字号</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40</a:t>
            </a:r>
          </a:p>
        </p:txBody>
      </p:sp>
      <p:sp>
        <p:nvSpPr>
          <p:cNvPr id="13" name="Rectangle 12">
            <a:extLst>
              <a:ext uri="{FF2B5EF4-FFF2-40B4-BE49-F238E27FC236}">
                <a16:creationId xmlns:a16="http://schemas.microsoft.com/office/drawing/2014/main" id="{61AE4C2B-E372-C349-B3C6-53384905EE1D}"/>
              </a:ext>
            </a:extLst>
          </p:cNvPr>
          <p:cNvSpPr/>
          <p:nvPr/>
        </p:nvSpPr>
        <p:spPr>
          <a:xfrm>
            <a:off x="724624" y="4571612"/>
            <a:ext cx="2040943"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三级字号</a:t>
            </a:r>
            <a:r>
              <a:rPr lang="en-US" altLang="zh-CN" sz="2800" dirty="0">
                <a:solidFill>
                  <a:schemeClr val="bg1"/>
                </a:solidFill>
                <a:latin typeface="微软雅黑" panose="020B0503020204020204" pitchFamily="34" charset="-122"/>
                <a:ea typeface="微软雅黑" panose="020B0503020204020204" pitchFamily="34" charset="-122"/>
              </a:rPr>
              <a:t>28</a:t>
            </a:r>
          </a:p>
        </p:txBody>
      </p:sp>
      <p:sp>
        <p:nvSpPr>
          <p:cNvPr id="14" name="Rectangle 13">
            <a:extLst>
              <a:ext uri="{FF2B5EF4-FFF2-40B4-BE49-F238E27FC236}">
                <a16:creationId xmlns:a16="http://schemas.microsoft.com/office/drawing/2014/main" id="{34802BF9-38D8-5E41-9458-5F3F8CF60301}"/>
              </a:ext>
            </a:extLst>
          </p:cNvPr>
          <p:cNvSpPr/>
          <p:nvPr/>
        </p:nvSpPr>
        <p:spPr>
          <a:xfrm>
            <a:off x="724624" y="5415475"/>
            <a:ext cx="2207656" cy="540341"/>
          </a:xfrm>
          <a:prstGeom prst="rect">
            <a:avLst/>
          </a:prstGeom>
        </p:spPr>
        <p:txBody>
          <a:bodyPr wrap="none">
            <a:spAutoFit/>
          </a:bodyPr>
          <a:lstStyle/>
          <a:p>
            <a:pPr hangingPunct="0">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三级以下字号</a:t>
            </a:r>
            <a:r>
              <a:rPr lang="en-US" altLang="zh-CN" sz="2200" dirty="0">
                <a:solidFill>
                  <a:schemeClr val="bg1"/>
                </a:solidFill>
                <a:latin typeface="微软雅黑" panose="020B0503020204020204" pitchFamily="34" charset="-122"/>
                <a:ea typeface="微软雅黑" panose="020B0503020204020204" pitchFamily="34" charset="-122"/>
              </a:rPr>
              <a:t>22</a:t>
            </a:r>
            <a:endParaRPr lang="zh-CN" altLang="en-US" sz="22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3C99842C-B89C-F448-9A00-1D40EA7CE0F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57122B4-EEA1-8E48-AC92-039D1B650BE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6F19FA47-BF84-7442-9752-B579853BA77D}"/>
              </a:ext>
            </a:extLst>
          </p:cNvPr>
          <p:cNvSpPr/>
          <p:nvPr/>
        </p:nvSpPr>
        <p:spPr>
          <a:xfrm>
            <a:off x="0" y="1576824"/>
            <a:ext cx="12192000" cy="5281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solidFill>
                <a:schemeClr val="tx1"/>
              </a:solidFill>
            </a:endParaRPr>
          </a:p>
        </p:txBody>
      </p:sp>
      <p:pic>
        <p:nvPicPr>
          <p:cNvPr id="3" name="Picture 2">
            <a:extLst>
              <a:ext uri="{FF2B5EF4-FFF2-40B4-BE49-F238E27FC236}">
                <a16:creationId xmlns:a16="http://schemas.microsoft.com/office/drawing/2014/main" id="{DE67C66F-A90D-A74B-B4FA-09695346AFC9}"/>
              </a:ext>
            </a:extLst>
          </p:cNvPr>
          <p:cNvPicPr>
            <a:picLocks noChangeAspect="1"/>
          </p:cNvPicPr>
          <p:nvPr/>
        </p:nvPicPr>
        <p:blipFill>
          <a:blip r:embed="rId3"/>
          <a:stretch>
            <a:fillRect/>
          </a:stretch>
        </p:blipFill>
        <p:spPr>
          <a:xfrm>
            <a:off x="5937231" y="1946155"/>
            <a:ext cx="6287160" cy="4911843"/>
          </a:xfrm>
          <a:prstGeom prst="rect">
            <a:avLst/>
          </a:prstGeom>
        </p:spPr>
      </p:pic>
      <p:sp>
        <p:nvSpPr>
          <p:cNvPr id="4" name="TextBox 3">
            <a:extLst>
              <a:ext uri="{FF2B5EF4-FFF2-40B4-BE49-F238E27FC236}">
                <a16:creationId xmlns:a16="http://schemas.microsoft.com/office/drawing/2014/main" id="{E16912A0-DE08-7140-A564-45CA4F72AAF7}"/>
              </a:ext>
            </a:extLst>
          </p:cNvPr>
          <p:cNvSpPr txBox="1"/>
          <p:nvPr/>
        </p:nvSpPr>
        <p:spPr>
          <a:xfrm>
            <a:off x="110225" y="1733442"/>
            <a:ext cx="8246938" cy="3347455"/>
          </a:xfrm>
          <a:prstGeom prst="rect">
            <a:avLst/>
          </a:prstGeom>
          <a:solidFill>
            <a:schemeClr val="bg1">
              <a:alpha val="51000"/>
            </a:schemeClr>
          </a:solidFill>
        </p:spPr>
        <p:txBody>
          <a:bodyPr wrap="none" rtlCol="0">
            <a:spAutoFit/>
          </a:bodyPr>
          <a:lstStyle/>
          <a:p>
            <a:pPr>
              <a:lnSpc>
                <a:spcPct val="150000"/>
              </a:lnSpc>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Composer composer = new Composer&lt;</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SampleContext</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&gt;(); </a:t>
            </a:r>
          </a:p>
          <a:p>
            <a:pPr>
              <a:lnSpc>
                <a:spcPct val="150000"/>
              </a:lnSpc>
            </a:pP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composer.use</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(new Mw1()); </a:t>
            </a:r>
          </a:p>
          <a:p>
            <a:pPr>
              <a:lnSpc>
                <a:spcPct val="150000"/>
              </a:lnSpc>
            </a:pP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composer.use</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(new Mw2()); </a:t>
            </a:r>
          </a:p>
          <a:p>
            <a:pPr>
              <a:lnSpc>
                <a:spcPct val="150000"/>
              </a:lnSpc>
            </a:pP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SampleContext</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context = new </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SampleContext</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 </a:t>
            </a:r>
          </a:p>
          <a:p>
            <a:pPr>
              <a:lnSpc>
                <a:spcPct val="150000"/>
              </a:lnSpc>
            </a:pP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composer.handle</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(context); </a:t>
            </a:r>
          </a:p>
          <a:p>
            <a:pPr>
              <a:lnSpc>
                <a:spcPct val="150000"/>
              </a:lnSpc>
            </a:pP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print(</a:t>
            </a:r>
            <a:r>
              <a:rPr lang="en-US" sz="2400" dirty="0" err="1">
                <a:latin typeface="Segoe UI Historic" panose="020B0502040204020203" pitchFamily="34" charset="0"/>
                <a:ea typeface="Segoe UI Historic" panose="020B0502040204020203" pitchFamily="34" charset="0"/>
                <a:cs typeface="Segoe UI Historic" panose="020B0502040204020203" pitchFamily="34" charset="0"/>
              </a:rPr>
              <a:t>context.getData</a:t>
            </a:r>
            <a:r>
              <a:rPr lang="en-US" sz="2400" dirty="0">
                <a:latin typeface="Segoe UI Historic" panose="020B0502040204020203" pitchFamily="34" charset="0"/>
                <a:ea typeface="Segoe UI Historic" panose="020B0502040204020203" pitchFamily="34" charset="0"/>
                <a:cs typeface="Segoe UI Historic" panose="020B0502040204020203" pitchFamily="34" charset="0"/>
              </a:rPr>
              <a:t>());</a:t>
            </a:r>
          </a:p>
        </p:txBody>
      </p:sp>
      <p:sp>
        <p:nvSpPr>
          <p:cNvPr id="5" name="Rectangle 4">
            <a:extLst>
              <a:ext uri="{FF2B5EF4-FFF2-40B4-BE49-F238E27FC236}">
                <a16:creationId xmlns:a16="http://schemas.microsoft.com/office/drawing/2014/main" id="{7CB07FD2-2739-5646-9F93-CCD03C05E76A}"/>
              </a:ext>
            </a:extLst>
          </p:cNvPr>
          <p:cNvSpPr/>
          <p:nvPr/>
        </p:nvSpPr>
        <p:spPr>
          <a:xfrm>
            <a:off x="0" y="5955815"/>
            <a:ext cx="12224391" cy="902185"/>
          </a:xfrm>
          <a:prstGeom prst="rect">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7" name="TextBox 6">
            <a:extLst>
              <a:ext uri="{FF2B5EF4-FFF2-40B4-BE49-F238E27FC236}">
                <a16:creationId xmlns:a16="http://schemas.microsoft.com/office/drawing/2014/main" id="{778D6D28-13FA-0442-9381-4691064CB044}"/>
              </a:ext>
            </a:extLst>
          </p:cNvPr>
          <p:cNvSpPr txBox="1"/>
          <p:nvPr/>
        </p:nvSpPr>
        <p:spPr>
          <a:xfrm>
            <a:off x="2275689" y="6097820"/>
            <a:ext cx="7334315" cy="523220"/>
          </a:xfrm>
          <a:prstGeom prst="rect">
            <a:avLst/>
          </a:prstGeom>
          <a:noFill/>
        </p:spPr>
        <p:txBody>
          <a:bodyPr wrap="none" rtlCol="0">
            <a:spAutoFit/>
          </a:bodyPr>
          <a:lstStyle/>
          <a:p>
            <a:r>
              <a:rPr lang="en-US" sz="280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https://github.com/chatopera/compose4j</a:t>
            </a:r>
            <a:endParaRPr lang="en-US" sz="28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713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演示代码</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811429B2-E7EA-C449-A78F-297485C4F4C4}"/>
              </a:ext>
            </a:extLst>
          </p:cNvPr>
          <p:cNvSpPr/>
          <p:nvPr/>
        </p:nvSpPr>
        <p:spPr>
          <a:xfrm>
            <a:off x="343522" y="1738144"/>
            <a:ext cx="2236510"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单例模式</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3C99842C-B89C-F448-9A00-1D40EA7CE0F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57122B4-EEA1-8E48-AC92-039D1B650BE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37B001B5-5633-1940-9242-9716B52C46D7}"/>
              </a:ext>
            </a:extLst>
          </p:cNvPr>
          <p:cNvSpPr/>
          <p:nvPr/>
        </p:nvSpPr>
        <p:spPr>
          <a:xfrm>
            <a:off x="343522" y="2868739"/>
            <a:ext cx="2236510"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洋葱模式</a:t>
            </a:r>
            <a:endPar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grpSp>
        <p:nvGrpSpPr>
          <p:cNvPr id="18" name="组合 27">
            <a:extLst>
              <a:ext uri="{FF2B5EF4-FFF2-40B4-BE49-F238E27FC236}">
                <a16:creationId xmlns:a16="http://schemas.microsoft.com/office/drawing/2014/main" id="{EA6844C8-5879-7B49-A640-D4F923938023}"/>
              </a:ext>
            </a:extLst>
          </p:cNvPr>
          <p:cNvGrpSpPr/>
          <p:nvPr/>
        </p:nvGrpSpPr>
        <p:grpSpPr>
          <a:xfrm>
            <a:off x="8351647" y="3956440"/>
            <a:ext cx="3273425" cy="2484520"/>
            <a:chOff x="8918575" y="4303912"/>
            <a:chExt cx="3273425" cy="2484520"/>
          </a:xfrm>
        </p:grpSpPr>
        <p:sp>
          <p:nvSpPr>
            <p:cNvPr id="19" name="Rectangle 6">
              <a:extLst>
                <a:ext uri="{FF2B5EF4-FFF2-40B4-BE49-F238E27FC236}">
                  <a16:creationId xmlns:a16="http://schemas.microsoft.com/office/drawing/2014/main" id="{44376D18-8F7E-774E-8BC6-0C7CD10E7532}"/>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Freeform 7">
              <a:extLst>
                <a:ext uri="{FF2B5EF4-FFF2-40B4-BE49-F238E27FC236}">
                  <a16:creationId xmlns:a16="http://schemas.microsoft.com/office/drawing/2014/main" id="{BC7048A8-4414-874A-8169-12043F7FE865}"/>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Freeform 8">
              <a:extLst>
                <a:ext uri="{FF2B5EF4-FFF2-40B4-BE49-F238E27FC236}">
                  <a16:creationId xmlns:a16="http://schemas.microsoft.com/office/drawing/2014/main" id="{01597774-0056-324B-81D4-224CBB71F09A}"/>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Freeform 9">
              <a:extLst>
                <a:ext uri="{FF2B5EF4-FFF2-40B4-BE49-F238E27FC236}">
                  <a16:creationId xmlns:a16="http://schemas.microsoft.com/office/drawing/2014/main" id="{9A15265F-8346-4E4E-A6E8-DC1DF6102542}"/>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Freeform 10">
              <a:extLst>
                <a:ext uri="{FF2B5EF4-FFF2-40B4-BE49-F238E27FC236}">
                  <a16:creationId xmlns:a16="http://schemas.microsoft.com/office/drawing/2014/main" id="{EA36818A-4DB4-B048-9285-04517EC062B2}"/>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Freeform 11">
              <a:extLst>
                <a:ext uri="{FF2B5EF4-FFF2-40B4-BE49-F238E27FC236}">
                  <a16:creationId xmlns:a16="http://schemas.microsoft.com/office/drawing/2014/main" id="{DA061E20-70E6-8C4A-9F32-AF708D326E6C}"/>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Freeform 12">
              <a:extLst>
                <a:ext uri="{FF2B5EF4-FFF2-40B4-BE49-F238E27FC236}">
                  <a16:creationId xmlns:a16="http://schemas.microsoft.com/office/drawing/2014/main" id="{58F128E6-BBA9-6442-AA7C-292A13E41E05}"/>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27729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延伸阅读</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TextBox 58">
            <a:extLst>
              <a:ext uri="{FF2B5EF4-FFF2-40B4-BE49-F238E27FC236}">
                <a16:creationId xmlns:a16="http://schemas.microsoft.com/office/drawing/2014/main" id="{3C99842C-B89C-F448-9A00-1D40EA7CE0F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A57122B4-EEA1-8E48-AC92-039D1B650BE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B89BE79D-D1EB-1F46-A58F-0D9EAFF788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2189" y="1874534"/>
            <a:ext cx="3010187" cy="3952106"/>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2A4EF764-01AC-ED49-969B-40FF60007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78435" y="1874534"/>
            <a:ext cx="3011631" cy="3952106"/>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D232C98D-3523-6B42-B0EF-C78F7CF4BD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5461" y="1874534"/>
            <a:ext cx="3011631" cy="40047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99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spcBef>
                <a:spcPts val="0"/>
              </a:spcBef>
            </a:pPr>
            <a:r>
              <a:rPr lang="zh-CN" altLang="en-US" dirty="0">
                <a:solidFill>
                  <a:schemeClr val="bg1"/>
                </a:solidFill>
                <a:latin typeface="微软雅黑" pitchFamily="34" charset="-122"/>
                <a:ea typeface="微软雅黑" pitchFamily="34" charset="-122"/>
              </a:rPr>
              <a:t>代码阅读提示</a:t>
            </a:r>
            <a:endParaRPr lang="en-US" altLang="zh-CN" dirty="0">
              <a:solidFill>
                <a:schemeClr val="bg1"/>
              </a:solidFill>
              <a:latin typeface="微软雅黑" pitchFamily="34" charset="-122"/>
              <a:ea typeface="微软雅黑" pitchFamily="34" charset="-122"/>
            </a:endParaRPr>
          </a:p>
        </p:txBody>
      </p:sp>
      <p:sp>
        <p:nvSpPr>
          <p:cNvPr id="15" name="TextBox 58">
            <a:extLst>
              <a:ext uri="{FF2B5EF4-FFF2-40B4-BE49-F238E27FC236}">
                <a16:creationId xmlns:a16="http://schemas.microsoft.com/office/drawing/2014/main" id="{2869C671-8DFC-DE4B-978B-E5572C0EF5EE}"/>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0D68BAE1-FA09-794E-A01A-956581338676}"/>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8294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代码结构</a:t>
            </a:r>
            <a:endParaRPr lang="en-US" dirty="0">
              <a:solidFill>
                <a:schemeClr val="bg1"/>
              </a:solidFill>
              <a:latin typeface="微软雅黑" panose="020B0503020204020204" pitchFamily="34" charset="-122"/>
              <a:ea typeface="微软雅黑" panose="020B0503020204020204" pitchFamily="34" charset="-122"/>
            </a:endParaRPr>
          </a:p>
        </p:txBody>
      </p:sp>
      <p:sp>
        <p:nvSpPr>
          <p:cNvPr id="7" name="TextBox 5">
            <a:extLst>
              <a:ext uri="{FF2B5EF4-FFF2-40B4-BE49-F238E27FC236}">
                <a16:creationId xmlns:a16="http://schemas.microsoft.com/office/drawing/2014/main" id="{5B7A51FD-CDF2-49E6-A241-DA40A34C208E}"/>
              </a:ext>
            </a:extLst>
          </p:cNvPr>
          <p:cNvSpPr txBox="1"/>
          <p:nvPr/>
        </p:nvSpPr>
        <p:spPr>
          <a:xfrm>
            <a:off x="892846" y="1871100"/>
            <a:ext cx="4104456" cy="37856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Templates</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Controller</a:t>
            </a:r>
          </a:p>
          <a:p>
            <a:pPr marR="0" algn="l" defTabSz="914400" rtl="0" fontAlgn="auto" latinLnBrk="0" hangingPunct="0">
              <a:lnSpc>
                <a:spcPct val="150000"/>
              </a:lnSpc>
              <a:spcBef>
                <a:spcPts val="0"/>
              </a:spcBef>
              <a:spcAft>
                <a:spcPts val="0"/>
              </a:spcAft>
              <a:buClrTx/>
              <a:buSzTx/>
            </a:pP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Proxy</a:t>
            </a:r>
          </a:p>
          <a:p>
            <a:pPr marR="0" algn="l" defTabSz="914400" rtl="0" fontAlgn="auto" latinLnBrk="0" hangingPunct="0">
              <a:lnSpc>
                <a:spcPct val="150000"/>
              </a:lnSpc>
              <a:spcBef>
                <a:spcPts val="0"/>
              </a:spcBef>
              <a:spcAft>
                <a:spcPts val="0"/>
              </a:spcAft>
              <a:buClrTx/>
              <a:buSzTx/>
            </a:pPr>
            <a:r>
              <a:rPr kumimoji="0" lang="en-US" altLang="zh-CN"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Model</a:t>
            </a:r>
          </a:p>
        </p:txBody>
      </p:sp>
      <p:sp>
        <p:nvSpPr>
          <p:cNvPr id="2" name="Right Arrow 1">
            <a:extLst>
              <a:ext uri="{FF2B5EF4-FFF2-40B4-BE49-F238E27FC236}">
                <a16:creationId xmlns:a16="http://schemas.microsoft.com/office/drawing/2014/main" id="{12DEFFAC-5BCA-214B-BBEA-265F1421EA6E}"/>
              </a:ext>
            </a:extLst>
          </p:cNvPr>
          <p:cNvSpPr/>
          <p:nvPr/>
        </p:nvSpPr>
        <p:spPr>
          <a:xfrm>
            <a:off x="4123309" y="3487478"/>
            <a:ext cx="680484" cy="510363"/>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sp>
        <p:nvSpPr>
          <p:cNvPr id="3" name="Rectangle 2">
            <a:extLst>
              <a:ext uri="{FF2B5EF4-FFF2-40B4-BE49-F238E27FC236}">
                <a16:creationId xmlns:a16="http://schemas.microsoft.com/office/drawing/2014/main" id="{B0A7F720-49A2-154C-8EB7-4B2C2A2A255D}"/>
              </a:ext>
            </a:extLst>
          </p:cNvPr>
          <p:cNvSpPr/>
          <p:nvPr/>
        </p:nvSpPr>
        <p:spPr>
          <a:xfrm>
            <a:off x="4960366" y="4526441"/>
            <a:ext cx="2466509" cy="707886"/>
          </a:xfrm>
          <a:prstGeom prst="rect">
            <a:avLst/>
          </a:prstGeom>
        </p:spPr>
        <p:txBody>
          <a:bodyPr wrap="none">
            <a:spAutoFit/>
          </a:bodyPr>
          <a:lstStyle/>
          <a:p>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Database</a:t>
            </a:r>
            <a:endParaRPr lang="en-US" sz="4000" dirty="0"/>
          </a:p>
        </p:txBody>
      </p:sp>
      <p:sp>
        <p:nvSpPr>
          <p:cNvPr id="8" name="Can 7">
            <a:extLst>
              <a:ext uri="{FF2B5EF4-FFF2-40B4-BE49-F238E27FC236}">
                <a16:creationId xmlns:a16="http://schemas.microsoft.com/office/drawing/2014/main" id="{B53CEF89-1C4A-F74A-B3D6-09B06802572E}"/>
              </a:ext>
            </a:extLst>
          </p:cNvPr>
          <p:cNvSpPr/>
          <p:nvPr/>
        </p:nvSpPr>
        <p:spPr>
          <a:xfrm>
            <a:off x="5659867" y="2966263"/>
            <a:ext cx="1067505" cy="1297172"/>
          </a:xfrm>
          <a:prstGeom prst="ca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fontAlgn="auto"/>
            <a:endParaRPr lang="en-US" noProof="1"/>
          </a:p>
        </p:txBody>
      </p:sp>
      <p:grpSp>
        <p:nvGrpSpPr>
          <p:cNvPr id="9" name="组合 27">
            <a:extLst>
              <a:ext uri="{FF2B5EF4-FFF2-40B4-BE49-F238E27FC236}">
                <a16:creationId xmlns:a16="http://schemas.microsoft.com/office/drawing/2014/main" id="{3CF6BD5F-5ADF-954A-9C68-2A7378186158}"/>
              </a:ext>
            </a:extLst>
          </p:cNvPr>
          <p:cNvGrpSpPr/>
          <p:nvPr/>
        </p:nvGrpSpPr>
        <p:grpSpPr>
          <a:xfrm>
            <a:off x="8351647" y="3956440"/>
            <a:ext cx="3273425" cy="2484520"/>
            <a:chOff x="8918575" y="4303912"/>
            <a:chExt cx="3273425" cy="2484520"/>
          </a:xfrm>
        </p:grpSpPr>
        <p:sp>
          <p:nvSpPr>
            <p:cNvPr id="10" name="Rectangle 6">
              <a:extLst>
                <a:ext uri="{FF2B5EF4-FFF2-40B4-BE49-F238E27FC236}">
                  <a16:creationId xmlns:a16="http://schemas.microsoft.com/office/drawing/2014/main" id="{8132AE03-0C74-B54F-AD46-B229885F046D}"/>
                </a:ext>
              </a:extLst>
            </p:cNvPr>
            <p:cNvSpPr>
              <a:spLocks noChangeArrowheads="1"/>
            </p:cNvSpPr>
            <p:nvPr/>
          </p:nvSpPr>
          <p:spPr bwMode="auto">
            <a:xfrm>
              <a:off x="9625378" y="5471208"/>
              <a:ext cx="1891946" cy="1188714"/>
            </a:xfrm>
            <a:prstGeom prst="rect">
              <a:avLst/>
            </a:prstGeom>
            <a:noFill/>
            <a:ln>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7">
              <a:extLst>
                <a:ext uri="{FF2B5EF4-FFF2-40B4-BE49-F238E27FC236}">
                  <a16:creationId xmlns:a16="http://schemas.microsoft.com/office/drawing/2014/main" id="{FECC4F80-C195-2E4E-9463-B5C8CAF29DC9}"/>
                </a:ext>
              </a:extLst>
            </p:cNvPr>
            <p:cNvSpPr>
              <a:spLocks/>
            </p:cNvSpPr>
            <p:nvPr/>
          </p:nvSpPr>
          <p:spPr bwMode="auto">
            <a:xfrm>
              <a:off x="8918575" y="4303912"/>
              <a:ext cx="3273425" cy="1749158"/>
            </a:xfrm>
            <a:custGeom>
              <a:avLst/>
              <a:gdLst>
                <a:gd name="T0" fmla="*/ 336 w 388"/>
                <a:gd name="T1" fmla="*/ 103 h 207"/>
                <a:gd name="T2" fmla="*/ 334 w 388"/>
                <a:gd name="T3" fmla="*/ 103 h 207"/>
                <a:gd name="T4" fmla="*/ 231 w 388"/>
                <a:gd name="T5" fmla="*/ 0 h 207"/>
                <a:gd name="T6" fmla="*/ 128 w 388"/>
                <a:gd name="T7" fmla="*/ 91 h 207"/>
                <a:gd name="T8" fmla="*/ 72 w 388"/>
                <a:gd name="T9" fmla="*/ 64 h 207"/>
                <a:gd name="T10" fmla="*/ 0 w 388"/>
                <a:gd name="T11" fmla="*/ 136 h 207"/>
                <a:gd name="T12" fmla="*/ 72 w 388"/>
                <a:gd name="T13" fmla="*/ 207 h 207"/>
                <a:gd name="T14" fmla="*/ 336 w 388"/>
                <a:gd name="T15" fmla="*/ 207 h 207"/>
                <a:gd name="T16" fmla="*/ 388 w 388"/>
                <a:gd name="T17" fmla="*/ 155 h 207"/>
                <a:gd name="T18" fmla="*/ 336 w 388"/>
                <a:gd name="T19"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8" h="207">
                  <a:moveTo>
                    <a:pt x="336" y="103"/>
                  </a:moveTo>
                  <a:cubicBezTo>
                    <a:pt x="335" y="103"/>
                    <a:pt x="335" y="103"/>
                    <a:pt x="334" y="103"/>
                  </a:cubicBezTo>
                  <a:cubicBezTo>
                    <a:pt x="334" y="46"/>
                    <a:pt x="288" y="0"/>
                    <a:pt x="231" y="0"/>
                  </a:cubicBezTo>
                  <a:cubicBezTo>
                    <a:pt x="178" y="0"/>
                    <a:pt x="134" y="40"/>
                    <a:pt x="128" y="91"/>
                  </a:cubicBezTo>
                  <a:cubicBezTo>
                    <a:pt x="115" y="75"/>
                    <a:pt x="95" y="64"/>
                    <a:pt x="72" y="64"/>
                  </a:cubicBezTo>
                  <a:cubicBezTo>
                    <a:pt x="32" y="64"/>
                    <a:pt x="0" y="96"/>
                    <a:pt x="0" y="136"/>
                  </a:cubicBezTo>
                  <a:cubicBezTo>
                    <a:pt x="0" y="175"/>
                    <a:pt x="32" y="207"/>
                    <a:pt x="72" y="207"/>
                  </a:cubicBezTo>
                  <a:cubicBezTo>
                    <a:pt x="336" y="207"/>
                    <a:pt x="336" y="207"/>
                    <a:pt x="336" y="207"/>
                  </a:cubicBezTo>
                  <a:cubicBezTo>
                    <a:pt x="365" y="207"/>
                    <a:pt x="388" y="184"/>
                    <a:pt x="388" y="155"/>
                  </a:cubicBezTo>
                  <a:cubicBezTo>
                    <a:pt x="388" y="126"/>
                    <a:pt x="365" y="103"/>
                    <a:pt x="336" y="103"/>
                  </a:cubicBezTo>
                </a:path>
              </a:pathLst>
            </a:custGeom>
            <a:solidFill>
              <a:srgbClr val="FFFFFF">
                <a:alpha val="44000"/>
              </a:srgb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8">
              <a:extLst>
                <a:ext uri="{FF2B5EF4-FFF2-40B4-BE49-F238E27FC236}">
                  <a16:creationId xmlns:a16="http://schemas.microsoft.com/office/drawing/2014/main" id="{307B9C60-3EE6-A74B-9F45-2D2CDC065936}"/>
                </a:ext>
              </a:extLst>
            </p:cNvPr>
            <p:cNvSpPr>
              <a:spLocks noEditPoints="1"/>
            </p:cNvSpPr>
            <p:nvPr/>
          </p:nvSpPr>
          <p:spPr bwMode="auto">
            <a:xfrm>
              <a:off x="9568262" y="5410524"/>
              <a:ext cx="2009748" cy="1274387"/>
            </a:xfrm>
            <a:custGeom>
              <a:avLst/>
              <a:gdLst>
                <a:gd name="T0" fmla="*/ 0 w 238"/>
                <a:gd name="T1" fmla="*/ 151 h 151"/>
                <a:gd name="T2" fmla="*/ 238 w 238"/>
                <a:gd name="T3" fmla="*/ 151 h 151"/>
                <a:gd name="T4" fmla="*/ 238 w 238"/>
                <a:gd name="T5" fmla="*/ 8 h 151"/>
                <a:gd name="T6" fmla="*/ 230 w 238"/>
                <a:gd name="T7" fmla="*/ 0 h 151"/>
                <a:gd name="T8" fmla="*/ 8 w 238"/>
                <a:gd name="T9" fmla="*/ 0 h 151"/>
                <a:gd name="T10" fmla="*/ 0 w 238"/>
                <a:gd name="T11" fmla="*/ 8 h 151"/>
                <a:gd name="T12" fmla="*/ 0 w 238"/>
                <a:gd name="T13" fmla="*/ 151 h 151"/>
                <a:gd name="T14" fmla="*/ 226 w 238"/>
                <a:gd name="T15" fmla="*/ 144 h 151"/>
                <a:gd name="T16" fmla="*/ 12 w 238"/>
                <a:gd name="T17" fmla="*/ 144 h 151"/>
                <a:gd name="T18" fmla="*/ 12 w 238"/>
                <a:gd name="T19" fmla="*/ 12 h 151"/>
                <a:gd name="T20" fmla="*/ 226 w 238"/>
                <a:gd name="T21" fmla="*/ 12 h 151"/>
                <a:gd name="T22" fmla="*/ 226 w 238"/>
                <a:gd name="T23"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151">
                  <a:moveTo>
                    <a:pt x="0" y="151"/>
                  </a:moveTo>
                  <a:cubicBezTo>
                    <a:pt x="238" y="151"/>
                    <a:pt x="238" y="151"/>
                    <a:pt x="238" y="151"/>
                  </a:cubicBezTo>
                  <a:cubicBezTo>
                    <a:pt x="238" y="8"/>
                    <a:pt x="238" y="8"/>
                    <a:pt x="238" y="8"/>
                  </a:cubicBezTo>
                  <a:cubicBezTo>
                    <a:pt x="238" y="4"/>
                    <a:pt x="234" y="0"/>
                    <a:pt x="230" y="0"/>
                  </a:cubicBezTo>
                  <a:cubicBezTo>
                    <a:pt x="8" y="0"/>
                    <a:pt x="8" y="0"/>
                    <a:pt x="8" y="0"/>
                  </a:cubicBezTo>
                  <a:cubicBezTo>
                    <a:pt x="4" y="0"/>
                    <a:pt x="0" y="4"/>
                    <a:pt x="0" y="8"/>
                  </a:cubicBezTo>
                  <a:lnTo>
                    <a:pt x="0" y="151"/>
                  </a:lnTo>
                  <a:close/>
                  <a:moveTo>
                    <a:pt x="226" y="144"/>
                  </a:moveTo>
                  <a:cubicBezTo>
                    <a:pt x="12" y="144"/>
                    <a:pt x="12" y="144"/>
                    <a:pt x="12" y="144"/>
                  </a:cubicBezTo>
                  <a:cubicBezTo>
                    <a:pt x="12" y="12"/>
                    <a:pt x="12" y="12"/>
                    <a:pt x="12" y="12"/>
                  </a:cubicBezTo>
                  <a:cubicBezTo>
                    <a:pt x="226" y="12"/>
                    <a:pt x="226" y="12"/>
                    <a:pt x="226" y="12"/>
                  </a:cubicBezTo>
                  <a:lnTo>
                    <a:pt x="226" y="144"/>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9">
              <a:extLst>
                <a:ext uri="{FF2B5EF4-FFF2-40B4-BE49-F238E27FC236}">
                  <a16:creationId xmlns:a16="http://schemas.microsoft.com/office/drawing/2014/main" id="{0CE49937-654A-2341-90DF-D0642F50E1E7}"/>
                </a:ext>
              </a:extLst>
            </p:cNvPr>
            <p:cNvSpPr>
              <a:spLocks/>
            </p:cNvSpPr>
            <p:nvPr/>
          </p:nvSpPr>
          <p:spPr bwMode="auto">
            <a:xfrm>
              <a:off x="9296964" y="6684909"/>
              <a:ext cx="2516647" cy="103523"/>
            </a:xfrm>
            <a:custGeom>
              <a:avLst/>
              <a:gdLst>
                <a:gd name="T0" fmla="*/ 0 w 298"/>
                <a:gd name="T1" fmla="*/ 0 h 12"/>
                <a:gd name="T2" fmla="*/ 0 w 298"/>
                <a:gd name="T3" fmla="*/ 1 h 12"/>
                <a:gd name="T4" fmla="*/ 11 w 298"/>
                <a:gd name="T5" fmla="*/ 12 h 12"/>
                <a:gd name="T6" fmla="*/ 287 w 298"/>
                <a:gd name="T7" fmla="*/ 12 h 12"/>
                <a:gd name="T8" fmla="*/ 298 w 298"/>
                <a:gd name="T9" fmla="*/ 1 h 12"/>
                <a:gd name="T10" fmla="*/ 298 w 298"/>
                <a:gd name="T11" fmla="*/ 0 h 12"/>
                <a:gd name="T12" fmla="*/ 0 w 29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98" h="12">
                  <a:moveTo>
                    <a:pt x="0" y="0"/>
                  </a:moveTo>
                  <a:cubicBezTo>
                    <a:pt x="0" y="1"/>
                    <a:pt x="0" y="1"/>
                    <a:pt x="0" y="1"/>
                  </a:cubicBezTo>
                  <a:cubicBezTo>
                    <a:pt x="0" y="7"/>
                    <a:pt x="5" y="12"/>
                    <a:pt x="11" y="12"/>
                  </a:cubicBezTo>
                  <a:cubicBezTo>
                    <a:pt x="287" y="12"/>
                    <a:pt x="287" y="12"/>
                    <a:pt x="287" y="12"/>
                  </a:cubicBezTo>
                  <a:cubicBezTo>
                    <a:pt x="293" y="12"/>
                    <a:pt x="298" y="7"/>
                    <a:pt x="298" y="1"/>
                  </a:cubicBezTo>
                  <a:cubicBezTo>
                    <a:pt x="298" y="0"/>
                    <a:pt x="298" y="0"/>
                    <a:pt x="298" y="0"/>
                  </a:cubicBezTo>
                  <a:lnTo>
                    <a:pt x="0"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10">
              <a:extLst>
                <a:ext uri="{FF2B5EF4-FFF2-40B4-BE49-F238E27FC236}">
                  <a16:creationId xmlns:a16="http://schemas.microsoft.com/office/drawing/2014/main" id="{26C7430A-9A14-C840-9333-56FCB93CF52D}"/>
                </a:ext>
              </a:extLst>
            </p:cNvPr>
            <p:cNvSpPr>
              <a:spLocks/>
            </p:cNvSpPr>
            <p:nvPr/>
          </p:nvSpPr>
          <p:spPr bwMode="auto">
            <a:xfrm>
              <a:off x="9871689" y="5564021"/>
              <a:ext cx="464062" cy="692524"/>
            </a:xfrm>
            <a:custGeom>
              <a:avLst/>
              <a:gdLst>
                <a:gd name="T0" fmla="*/ 130 w 130"/>
                <a:gd name="T1" fmla="*/ 90 h 194"/>
                <a:gd name="T2" fmla="*/ 66 w 130"/>
                <a:gd name="T3" fmla="*/ 0 h 194"/>
                <a:gd name="T4" fmla="*/ 0 w 130"/>
                <a:gd name="T5" fmla="*/ 90 h 194"/>
                <a:gd name="T6" fmla="*/ 38 w 130"/>
                <a:gd name="T7" fmla="*/ 90 h 194"/>
                <a:gd name="T8" fmla="*/ 38 w 130"/>
                <a:gd name="T9" fmla="*/ 194 h 194"/>
                <a:gd name="T10" fmla="*/ 92 w 130"/>
                <a:gd name="T11" fmla="*/ 194 h 194"/>
                <a:gd name="T12" fmla="*/ 92 w 130"/>
                <a:gd name="T13" fmla="*/ 90 h 194"/>
                <a:gd name="T14" fmla="*/ 130 w 130"/>
                <a:gd name="T15" fmla="*/ 9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94">
                  <a:moveTo>
                    <a:pt x="130" y="90"/>
                  </a:moveTo>
                  <a:lnTo>
                    <a:pt x="66" y="0"/>
                  </a:lnTo>
                  <a:lnTo>
                    <a:pt x="0" y="90"/>
                  </a:lnTo>
                  <a:lnTo>
                    <a:pt x="38" y="90"/>
                  </a:lnTo>
                  <a:lnTo>
                    <a:pt x="38" y="194"/>
                  </a:lnTo>
                  <a:lnTo>
                    <a:pt x="92" y="194"/>
                  </a:lnTo>
                  <a:lnTo>
                    <a:pt x="92" y="90"/>
                  </a:lnTo>
                  <a:lnTo>
                    <a:pt x="130" y="9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1">
              <a:extLst>
                <a:ext uri="{FF2B5EF4-FFF2-40B4-BE49-F238E27FC236}">
                  <a16:creationId xmlns:a16="http://schemas.microsoft.com/office/drawing/2014/main" id="{DAF6D1F9-5397-0C4E-AD79-2CBAB39F4153}"/>
                </a:ext>
              </a:extLst>
            </p:cNvPr>
            <p:cNvSpPr>
              <a:spLocks/>
            </p:cNvSpPr>
            <p:nvPr/>
          </p:nvSpPr>
          <p:spPr bwMode="auto">
            <a:xfrm>
              <a:off x="10817661" y="4610907"/>
              <a:ext cx="464062" cy="1788426"/>
            </a:xfrm>
            <a:custGeom>
              <a:avLst/>
              <a:gdLst>
                <a:gd name="T0" fmla="*/ 130 w 130"/>
                <a:gd name="T1" fmla="*/ 89 h 501"/>
                <a:gd name="T2" fmla="*/ 64 w 130"/>
                <a:gd name="T3" fmla="*/ 0 h 501"/>
                <a:gd name="T4" fmla="*/ 0 w 130"/>
                <a:gd name="T5" fmla="*/ 89 h 501"/>
                <a:gd name="T6" fmla="*/ 38 w 130"/>
                <a:gd name="T7" fmla="*/ 89 h 501"/>
                <a:gd name="T8" fmla="*/ 38 w 130"/>
                <a:gd name="T9" fmla="*/ 501 h 501"/>
                <a:gd name="T10" fmla="*/ 92 w 130"/>
                <a:gd name="T11" fmla="*/ 501 h 501"/>
                <a:gd name="T12" fmla="*/ 92 w 130"/>
                <a:gd name="T13" fmla="*/ 89 h 501"/>
                <a:gd name="T14" fmla="*/ 130 w 130"/>
                <a:gd name="T15" fmla="*/ 89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501">
                  <a:moveTo>
                    <a:pt x="130" y="89"/>
                  </a:moveTo>
                  <a:lnTo>
                    <a:pt x="64" y="0"/>
                  </a:lnTo>
                  <a:lnTo>
                    <a:pt x="0" y="89"/>
                  </a:lnTo>
                  <a:lnTo>
                    <a:pt x="38" y="89"/>
                  </a:lnTo>
                  <a:lnTo>
                    <a:pt x="38" y="501"/>
                  </a:lnTo>
                  <a:lnTo>
                    <a:pt x="92" y="501"/>
                  </a:lnTo>
                  <a:lnTo>
                    <a:pt x="92" y="89"/>
                  </a:lnTo>
                  <a:lnTo>
                    <a:pt x="130" y="8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Freeform 12">
              <a:extLst>
                <a:ext uri="{FF2B5EF4-FFF2-40B4-BE49-F238E27FC236}">
                  <a16:creationId xmlns:a16="http://schemas.microsoft.com/office/drawing/2014/main" id="{02353FB2-2B76-8540-8B50-47BCEB5E30FA}"/>
                </a:ext>
              </a:extLst>
            </p:cNvPr>
            <p:cNvSpPr>
              <a:spLocks/>
            </p:cNvSpPr>
            <p:nvPr/>
          </p:nvSpPr>
          <p:spPr bwMode="auto">
            <a:xfrm>
              <a:off x="10335751" y="5885294"/>
              <a:ext cx="471202" cy="692524"/>
            </a:xfrm>
            <a:custGeom>
              <a:avLst/>
              <a:gdLst>
                <a:gd name="T0" fmla="*/ 0 w 132"/>
                <a:gd name="T1" fmla="*/ 104 h 194"/>
                <a:gd name="T2" fmla="*/ 66 w 132"/>
                <a:gd name="T3" fmla="*/ 194 h 194"/>
                <a:gd name="T4" fmla="*/ 132 w 132"/>
                <a:gd name="T5" fmla="*/ 104 h 194"/>
                <a:gd name="T6" fmla="*/ 95 w 132"/>
                <a:gd name="T7" fmla="*/ 104 h 194"/>
                <a:gd name="T8" fmla="*/ 95 w 132"/>
                <a:gd name="T9" fmla="*/ 0 h 194"/>
                <a:gd name="T10" fmla="*/ 40 w 132"/>
                <a:gd name="T11" fmla="*/ 0 h 194"/>
                <a:gd name="T12" fmla="*/ 40 w 132"/>
                <a:gd name="T13" fmla="*/ 104 h 194"/>
                <a:gd name="T14" fmla="*/ 0 w 132"/>
                <a:gd name="T15" fmla="*/ 10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94">
                  <a:moveTo>
                    <a:pt x="0" y="104"/>
                  </a:moveTo>
                  <a:lnTo>
                    <a:pt x="66" y="194"/>
                  </a:lnTo>
                  <a:lnTo>
                    <a:pt x="132" y="104"/>
                  </a:lnTo>
                  <a:lnTo>
                    <a:pt x="95" y="104"/>
                  </a:lnTo>
                  <a:lnTo>
                    <a:pt x="95" y="0"/>
                  </a:lnTo>
                  <a:lnTo>
                    <a:pt x="40" y="0"/>
                  </a:lnTo>
                  <a:lnTo>
                    <a:pt x="40" y="104"/>
                  </a:lnTo>
                  <a:lnTo>
                    <a:pt x="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9" name="TextBox 58">
            <a:extLst>
              <a:ext uri="{FF2B5EF4-FFF2-40B4-BE49-F238E27FC236}">
                <a16:creationId xmlns:a16="http://schemas.microsoft.com/office/drawing/2014/main" id="{07CB48D3-128D-1F43-9155-55D1809005CF}"/>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0" name="TextBox 25">
            <a:extLst>
              <a:ext uri="{FF2B5EF4-FFF2-40B4-BE49-F238E27FC236}">
                <a16:creationId xmlns:a16="http://schemas.microsoft.com/office/drawing/2014/main" id="{7B13556A-AF24-E34A-B3BE-63BE0C49AC3D}"/>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7286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文本框 11">
            <a:extLst>
              <a:ext uri="{FF2B5EF4-FFF2-40B4-BE49-F238E27FC236}">
                <a16:creationId xmlns:a16="http://schemas.microsoft.com/office/drawing/2014/main" id="{5DD4E2ED-19E1-4FC1-A489-9BE5A100E08D}"/>
              </a:ext>
            </a:extLst>
          </p:cNvPr>
          <p:cNvSpPr txBox="1">
            <a:spLocks noChangeArrowheads="1"/>
          </p:cNvSpPr>
          <p:nvPr/>
        </p:nvSpPr>
        <p:spPr bwMode="auto">
          <a:xfrm>
            <a:off x="2834080" y="494312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公众号</a:t>
            </a:r>
          </a:p>
        </p:txBody>
      </p:sp>
      <p:pic>
        <p:nvPicPr>
          <p:cNvPr id="10" name="图片 12" descr="qrcode_for_gh_1853b7a9c17e_344">
            <a:extLst>
              <a:ext uri="{FF2B5EF4-FFF2-40B4-BE49-F238E27FC236}">
                <a16:creationId xmlns:a16="http://schemas.microsoft.com/office/drawing/2014/main" id="{BC64A5E6-570C-45FD-9214-3A372FCB5266}"/>
              </a:ext>
            </a:extLst>
          </p:cNvPr>
          <p:cNvPicPr>
            <a:picLocks noChangeAspect="1" noChangeArrowheads="1"/>
          </p:cNvPicPr>
          <p:nvPr/>
        </p:nvPicPr>
        <p:blipFill>
          <a:blip r:embed="rId5" cstate="print"/>
          <a:srcRect/>
          <a:stretch>
            <a:fillRect/>
          </a:stretch>
        </p:blipFill>
        <p:spPr bwMode="auto">
          <a:xfrm>
            <a:off x="3756418" y="3247670"/>
            <a:ext cx="166052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6" descr="未标题-1_03">
            <a:extLst>
              <a:ext uri="{FF2B5EF4-FFF2-40B4-BE49-F238E27FC236}">
                <a16:creationId xmlns:a16="http://schemas.microsoft.com/office/drawing/2014/main" id="{E34D557D-9750-4A55-BE47-DCEC418311C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60825" y="454025"/>
            <a:ext cx="407035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B65D1950-E8C7-47A4-B953-47AD1AF883C1}"/>
              </a:ext>
            </a:extLst>
          </p:cNvPr>
          <p:cNvSpPr/>
          <p:nvPr/>
        </p:nvSpPr>
        <p:spPr>
          <a:xfrm>
            <a:off x="2306955" y="1901190"/>
            <a:ext cx="8431530" cy="769441"/>
          </a:xfrm>
          <a:prstGeom prst="rect">
            <a:avLst/>
          </a:prstGeom>
          <a:noFill/>
          <a:ln>
            <a:noFill/>
          </a:ln>
          <a:effectLst>
            <a:outerShdw blurRad="50800" dist="38100" dir="5400000" algn="t" rotWithShape="0">
              <a:schemeClr val="accent1">
                <a:lumMod val="50000"/>
                <a:alpha val="40000"/>
              </a:schemeClr>
            </a:outerShdw>
          </a:effectLst>
        </p:spPr>
        <p:txBody>
          <a:bodyPr>
            <a:spAutoFit/>
          </a:bodyPr>
          <a:lstStyle/>
          <a:p>
            <a:pPr algn="ctr" fontAlgn="auto"/>
            <a:r>
              <a:rPr lang="zh-CN" altLang="en-US" sz="4400" b="1" noProof="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做好开源客服系统</a:t>
            </a:r>
          </a:p>
        </p:txBody>
      </p:sp>
      <p:sp>
        <p:nvSpPr>
          <p:cNvPr id="13" name="Rectangle 1">
            <a:extLst>
              <a:ext uri="{FF2B5EF4-FFF2-40B4-BE49-F238E27FC236}">
                <a16:creationId xmlns:a16="http://schemas.microsoft.com/office/drawing/2014/main" id="{DA72C9BD-2428-4735-8048-EF3298DB8A28}"/>
              </a:ext>
            </a:extLst>
          </p:cNvPr>
          <p:cNvSpPr/>
          <p:nvPr/>
        </p:nvSpPr>
        <p:spPr>
          <a:xfrm>
            <a:off x="9685020" y="653660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微软雅黑" panose="020B0503020204020204" pitchFamily="34" charset="-122"/>
                <a:ea typeface="微软雅黑" panose="020B0503020204020204" pitchFamily="34" charset="-122"/>
              </a:rPr>
              <a:t>201</a:t>
            </a:r>
            <a:r>
              <a:rPr lang="en-US" altLang="zh-CN" sz="1050" dirty="0">
                <a:latin typeface="微软雅黑" panose="020B0503020204020204" pitchFamily="34" charset="-122"/>
                <a:ea typeface="微软雅黑" panose="020B0503020204020204" pitchFamily="34" charset="-122"/>
              </a:rPr>
              <a:t>9</a:t>
            </a:r>
            <a:r>
              <a:rPr lang="en-US" sz="1050" dirty="0">
                <a:latin typeface="微软雅黑" panose="020B0503020204020204" pitchFamily="34" charset="-122"/>
                <a:ea typeface="微软雅黑" panose="020B0503020204020204" pitchFamily="34" charset="-122"/>
              </a:rPr>
              <a:t> © </a:t>
            </a:r>
            <a:r>
              <a:rPr lang="zh-CN" altLang="en-US" sz="1050" dirty="0">
                <a:latin typeface="微软雅黑" panose="020B0503020204020204" pitchFamily="34" charset="-122"/>
                <a:ea typeface="微软雅黑" panose="020B0503020204020204" pitchFamily="34" charset="-122"/>
              </a:rPr>
              <a:t>北京华夏春松科技有限公司</a:t>
            </a:r>
            <a:endParaRPr lang="en-US" sz="105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9951397C-38F8-45E4-8559-85DB2F61E1F3}"/>
              </a:ext>
            </a:extLst>
          </p:cNvPr>
          <p:cNvPicPr>
            <a:picLocks noChangeAspect="1"/>
          </p:cNvPicPr>
          <p:nvPr/>
        </p:nvPicPr>
        <p:blipFill>
          <a:blip r:embed="rId7"/>
          <a:stretch>
            <a:fillRect/>
          </a:stretch>
        </p:blipFill>
        <p:spPr>
          <a:xfrm>
            <a:off x="7141607" y="3231001"/>
            <a:ext cx="1695450" cy="1695450"/>
          </a:xfrm>
          <a:prstGeom prst="rect">
            <a:avLst/>
          </a:prstGeom>
        </p:spPr>
      </p:pic>
      <p:sp>
        <p:nvSpPr>
          <p:cNvPr id="15" name="文本框 11">
            <a:extLst>
              <a:ext uri="{FF2B5EF4-FFF2-40B4-BE49-F238E27FC236}">
                <a16:creationId xmlns:a16="http://schemas.microsoft.com/office/drawing/2014/main" id="{B5CE5E7C-0710-4052-ADD4-7A44AE838042}"/>
              </a:ext>
            </a:extLst>
          </p:cNvPr>
          <p:cNvSpPr txBox="1">
            <a:spLocks noChangeArrowheads="1"/>
          </p:cNvSpPr>
          <p:nvPr/>
        </p:nvSpPr>
        <p:spPr bwMode="auto">
          <a:xfrm>
            <a:off x="6247105" y="4930550"/>
            <a:ext cx="350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用户群</a:t>
            </a:r>
          </a:p>
        </p:txBody>
      </p:sp>
      <p:sp>
        <p:nvSpPr>
          <p:cNvPr id="16" name="文本框 11">
            <a:extLst>
              <a:ext uri="{FF2B5EF4-FFF2-40B4-BE49-F238E27FC236}">
                <a16:creationId xmlns:a16="http://schemas.microsoft.com/office/drawing/2014/main" id="{6E73246B-3510-414B-8698-674CE3A2972C}"/>
              </a:ext>
            </a:extLst>
          </p:cNvPr>
          <p:cNvSpPr txBox="1">
            <a:spLocks noChangeArrowheads="1"/>
          </p:cNvSpPr>
          <p:nvPr/>
        </p:nvSpPr>
        <p:spPr bwMode="auto">
          <a:xfrm>
            <a:off x="2833286"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最新更新，动态</a:t>
            </a:r>
          </a:p>
        </p:txBody>
      </p:sp>
      <p:sp>
        <p:nvSpPr>
          <p:cNvPr id="17" name="文本框 16">
            <a:extLst>
              <a:ext uri="{FF2B5EF4-FFF2-40B4-BE49-F238E27FC236}">
                <a16:creationId xmlns:a16="http://schemas.microsoft.com/office/drawing/2014/main" id="{C93E9396-7E54-4121-9C11-CD52E1737C2B}"/>
              </a:ext>
            </a:extLst>
          </p:cNvPr>
          <p:cNvSpPr txBox="1">
            <a:spLocks noChangeArrowheads="1"/>
          </p:cNvSpPr>
          <p:nvPr/>
        </p:nvSpPr>
        <p:spPr bwMode="auto">
          <a:xfrm>
            <a:off x="6185931" y="5329844"/>
            <a:ext cx="3506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春松客服，</a:t>
            </a:r>
            <a:r>
              <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Chatopera </a:t>
            </a: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机器人平台用户讨论群</a:t>
            </a:r>
          </a:p>
        </p:txBody>
      </p:sp>
    </p:spTree>
    <p:custDataLst>
      <p:tags r:id="rId1"/>
    </p:custDataLst>
    <p:extLst>
      <p:ext uri="{BB962C8B-B14F-4D97-AF65-F5344CB8AC3E}">
        <p14:creationId xmlns:p14="http://schemas.microsoft.com/office/powerpoint/2010/main" val="242488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B280828-0A87-4382-A106-FAA59DD516B8}"/>
              </a:ext>
            </a:extLst>
          </p:cNvPr>
          <p:cNvSpPr>
            <a:spLocks noGrp="1"/>
          </p:cNvSpPr>
          <p:nvPr>
            <p:ph type="title"/>
          </p:nvPr>
        </p:nvSpPr>
        <p:spPr>
          <a:xfrm>
            <a:off x="811763" y="757011"/>
            <a:ext cx="897293" cy="1325563"/>
          </a:xfrm>
        </p:spPr>
        <p:txBody>
          <a:bodyPr/>
          <a:lstStyle/>
          <a:p>
            <a:r>
              <a:rPr lang="zh-CN" altLang="en-US" sz="2800" b="1" dirty="0">
                <a:latin typeface="微软雅黑" panose="020B0503020204020204" pitchFamily="34" charset="-122"/>
                <a:ea typeface="微软雅黑" panose="020B0503020204020204" pitchFamily="34" charset="-122"/>
              </a:rPr>
              <a:t>资源</a:t>
            </a:r>
            <a:endParaRPr lang="en-US" sz="2800" b="1" dirty="0">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D7E1F7A4-9C29-4B32-B09C-4CC142B18C7F}"/>
              </a:ext>
            </a:extLst>
          </p:cNvPr>
          <p:cNvSpPr>
            <a:spLocks noGrp="1"/>
          </p:cNvSpPr>
          <p:nvPr>
            <p:ph idx="1"/>
          </p:nvPr>
        </p:nvSpPr>
        <p:spPr>
          <a:xfrm>
            <a:off x="838200" y="1825625"/>
            <a:ext cx="10515600" cy="4351338"/>
          </a:xfrm>
        </p:spPr>
        <p:txBody>
          <a:bodyPr>
            <a:normAutofit/>
          </a:bodyPr>
          <a:lstStyle/>
          <a:p>
            <a:pPr>
              <a:lnSpc>
                <a:spcPct val="150000"/>
              </a:lnSpc>
            </a:pPr>
            <a:r>
              <a:rPr lang="zh-CN" altLang="en-US" dirty="0">
                <a:latin typeface="微软雅黑" panose="020B0503020204020204" pitchFamily="34" charset="-122"/>
                <a:ea typeface="微软雅黑" panose="020B0503020204020204" pitchFamily="34" charset="-122"/>
              </a:rPr>
              <a:t>文档中心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2"/>
              </a:rPr>
              <a:t>https://docs.chatopera.com</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开源地址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3"/>
              </a:rPr>
              <a:t>http://github.com/chatopera</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春松客服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4"/>
              </a:rPr>
              <a:t>https://github.com/chatopera/cskefu</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博客地址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5"/>
              </a:rPr>
              <a:t>https://blog.chatopera.com</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dirty="0">
                <a:latin typeface="微软雅黑" panose="020B0503020204020204" pitchFamily="34" charset="-122"/>
                <a:ea typeface="微软雅黑" panose="020B0503020204020204" pitchFamily="34" charset="-122"/>
              </a:rPr>
              <a:t>Chatopera</a:t>
            </a:r>
            <a:r>
              <a:rPr lang="zh-CN" altLang="en-US" dirty="0">
                <a:latin typeface="微软雅黑" panose="020B0503020204020204" pitchFamily="34" charset="-122"/>
                <a:ea typeface="微软雅黑" panose="020B0503020204020204" pitchFamily="34" charset="-122"/>
              </a:rPr>
              <a:t>云服务</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hlinkClick r:id="rId6"/>
              </a:rPr>
              <a:t>https://bot.chatopera.com/</a:t>
            </a:r>
            <a:endParaRPr lang="en-US" altLang="zh-CN" dirty="0">
              <a:latin typeface="微软雅黑" panose="020B0503020204020204" pitchFamily="34" charset="-122"/>
              <a:ea typeface="微软雅黑" panose="020B0503020204020204" pitchFamily="34" charset="-122"/>
            </a:endParaRPr>
          </a:p>
        </p:txBody>
      </p:sp>
      <p:sp>
        <p:nvSpPr>
          <p:cNvPr id="11" name="Rectangle 3">
            <a:extLst>
              <a:ext uri="{FF2B5EF4-FFF2-40B4-BE49-F238E27FC236}">
                <a16:creationId xmlns:a16="http://schemas.microsoft.com/office/drawing/2014/main" id="{5201F2A3-62B1-4DBC-8F8F-B94A69B8581F}"/>
              </a:ext>
            </a:extLst>
          </p:cNvPr>
          <p:cNvSpPr/>
          <p:nvPr/>
        </p:nvSpPr>
        <p:spPr>
          <a:xfrm>
            <a:off x="9734551" y="6546231"/>
            <a:ext cx="2457449" cy="244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微软雅黑" panose="020B0503020204020204" pitchFamily="34" charset="-122"/>
                <a:ea typeface="微软雅黑" panose="020B0503020204020204" pitchFamily="34" charset="-122"/>
              </a:rPr>
              <a:t>201</a:t>
            </a:r>
            <a:r>
              <a:rPr lang="en-US" altLang="zh-CN" sz="1050" dirty="0">
                <a:solidFill>
                  <a:schemeClr val="tx1"/>
                </a:solidFill>
                <a:latin typeface="微软雅黑" panose="020B0503020204020204" pitchFamily="34" charset="-122"/>
                <a:ea typeface="微软雅黑" panose="020B0503020204020204" pitchFamily="34" charset="-122"/>
              </a:rPr>
              <a:t>9</a:t>
            </a:r>
            <a:r>
              <a:rPr lang="en-US" sz="1050" dirty="0">
                <a:solidFill>
                  <a:schemeClr val="tx1"/>
                </a:solidFill>
                <a:latin typeface="微软雅黑" panose="020B0503020204020204" pitchFamily="34" charset="-122"/>
                <a:ea typeface="微软雅黑" panose="020B0503020204020204" pitchFamily="34" charset="-122"/>
              </a:rPr>
              <a:t> © </a:t>
            </a:r>
            <a:r>
              <a:rPr lang="zh-CN" altLang="en-US" sz="1050" dirty="0">
                <a:solidFill>
                  <a:schemeClr val="tx1"/>
                </a:solidFill>
                <a:latin typeface="微软雅黑" panose="020B0503020204020204" pitchFamily="34" charset="-122"/>
                <a:ea typeface="微软雅黑" panose="020B0503020204020204" pitchFamily="34" charset="-122"/>
              </a:rPr>
              <a:t>北京华夏春松科技有限公司</a:t>
            </a:r>
            <a:endParaRPr lang="en-US" sz="105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90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343522" y="203146"/>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自我介绍</a:t>
            </a:r>
            <a:endParaRPr lang="en-US"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5171E706-1726-3142-97AC-244C995147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086850" y="-1"/>
            <a:ext cx="3105150" cy="6858001"/>
          </a:xfrm>
          <a:prstGeom prst="rect">
            <a:avLst/>
          </a:prstGeom>
        </p:spPr>
      </p:pic>
      <p:sp>
        <p:nvSpPr>
          <p:cNvPr id="3" name="TextBox 2">
            <a:extLst>
              <a:ext uri="{FF2B5EF4-FFF2-40B4-BE49-F238E27FC236}">
                <a16:creationId xmlns:a16="http://schemas.microsoft.com/office/drawing/2014/main" id="{62CB94D0-3038-C640-BF87-161CD1EEDE64}"/>
              </a:ext>
            </a:extLst>
          </p:cNvPr>
          <p:cNvSpPr txBox="1"/>
          <p:nvPr/>
        </p:nvSpPr>
        <p:spPr>
          <a:xfrm>
            <a:off x="162612" y="1681109"/>
            <a:ext cx="8924238" cy="4549835"/>
          </a:xfrm>
          <a:prstGeom prst="rect">
            <a:avLst/>
          </a:prstGeom>
          <a:noFill/>
        </p:spPr>
        <p:txBody>
          <a:bodyPr wrap="none" rtlCol="0">
            <a:spAutoFit/>
          </a:bodyPr>
          <a:lstStyle/>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王海良，</a:t>
            </a:r>
            <a:r>
              <a:rPr lang="en-US" altLang="zh-CN" sz="2800" dirty="0">
                <a:solidFill>
                  <a:schemeClr val="bg1"/>
                </a:solidFill>
                <a:latin typeface="微软雅黑" panose="020B0503020204020204" pitchFamily="34" charset="-122"/>
                <a:ea typeface="微软雅黑" panose="020B0503020204020204" pitchFamily="34" charset="-122"/>
              </a:rPr>
              <a:t>Chatopera</a:t>
            </a:r>
            <a:r>
              <a:rPr lang="zh-CN" altLang="en-US" sz="2800" dirty="0">
                <a:solidFill>
                  <a:schemeClr val="bg1"/>
                </a:solidFill>
                <a:latin typeface="微软雅黑" panose="020B0503020204020204" pitchFamily="34" charset="-122"/>
                <a:ea typeface="微软雅黑" panose="020B0503020204020204" pitchFamily="34" charset="-122"/>
              </a:rPr>
              <a:t>联合创始人</a:t>
            </a:r>
            <a:r>
              <a:rPr lang="en-US" altLang="zh-CN" sz="2800" dirty="0">
                <a:solidFill>
                  <a:schemeClr val="bg1"/>
                </a:solidFill>
                <a:latin typeface="微软雅黑" panose="020B0503020204020204" pitchFamily="34" charset="-122"/>
                <a:ea typeface="微软雅黑" panose="020B0503020204020204" pitchFamily="34" charset="-122"/>
              </a:rPr>
              <a:t>&amp;CEO，</a:t>
            </a:r>
            <a:r>
              <a:rPr lang="zh-CN" altLang="en-US" sz="2800" dirty="0">
                <a:solidFill>
                  <a:schemeClr val="bg1"/>
                </a:solidFill>
                <a:latin typeface="微软雅黑" panose="020B0503020204020204" pitchFamily="34" charset="-122"/>
                <a:ea typeface="微软雅黑" panose="020B0503020204020204" pitchFamily="34" charset="-122"/>
              </a:rPr>
              <a:t>微软人工智能</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最有价值专家。</a:t>
            </a:r>
            <a:r>
              <a:rPr lang="en-US" altLang="zh-CN" sz="2800" dirty="0">
                <a:solidFill>
                  <a:schemeClr val="bg1"/>
                </a:solidFill>
                <a:latin typeface="微软雅黑" panose="020B0503020204020204" pitchFamily="34" charset="-122"/>
                <a:ea typeface="微软雅黑" panose="020B0503020204020204" pitchFamily="34" charset="-122"/>
              </a:rPr>
              <a:t>2011</a:t>
            </a:r>
            <a:r>
              <a:rPr lang="zh-CN" altLang="en-US" sz="2800" dirty="0">
                <a:solidFill>
                  <a:schemeClr val="bg1"/>
                </a:solidFill>
                <a:latin typeface="微软雅黑" panose="020B0503020204020204" pitchFamily="34" charset="-122"/>
                <a:ea typeface="微软雅黑" panose="020B0503020204020204" pitchFamily="34" charset="-122"/>
              </a:rPr>
              <a:t>年毕业于北邮，后加入</a:t>
            </a:r>
            <a:r>
              <a:rPr lang="en-US" altLang="zh-CN" sz="2800" dirty="0">
                <a:solidFill>
                  <a:schemeClr val="bg1"/>
                </a:solidFill>
                <a:latin typeface="微软雅黑" panose="020B0503020204020204" pitchFamily="34" charset="-122"/>
                <a:ea typeface="微软雅黑" panose="020B0503020204020204" pitchFamily="34" charset="-122"/>
              </a:rPr>
              <a:t>IBM</a:t>
            </a:r>
            <a:r>
              <a:rPr lang="zh-CN" altLang="en-US" sz="2800" dirty="0">
                <a:solidFill>
                  <a:schemeClr val="bg1"/>
                </a:solidFill>
                <a:latin typeface="微软雅黑" panose="020B0503020204020204" pitchFamily="34" charset="-122"/>
                <a:ea typeface="微软雅黑" panose="020B0503020204020204" pitchFamily="34" charset="-122"/>
              </a:rPr>
              <a:t>工作四</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年，先后工作于软件开发实验室和创新中心。从</a:t>
            </a:r>
            <a:r>
              <a:rPr lang="en-US" altLang="zh-CN" sz="2800" dirty="0">
                <a:solidFill>
                  <a:schemeClr val="bg1"/>
                </a:solidFill>
                <a:latin typeface="微软雅黑" panose="020B0503020204020204" pitchFamily="34" charset="-122"/>
                <a:ea typeface="微软雅黑" panose="020B0503020204020204" pitchFamily="34" charset="-122"/>
              </a:rPr>
              <a:t>2016</a:t>
            </a:r>
            <a:r>
              <a:rPr lang="zh-CN" altLang="en-US" sz="2800" dirty="0">
                <a:solidFill>
                  <a:schemeClr val="bg1"/>
                </a:solidFill>
                <a:latin typeface="微软雅黑" panose="020B0503020204020204" pitchFamily="34" charset="-122"/>
                <a:ea typeface="微软雅黑" panose="020B0503020204020204" pitchFamily="34" charset="-122"/>
              </a:rPr>
              <a:t>年</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开始工作于创业公司，三角兽</a:t>
            </a: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算法工程师，呤呤英语</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AI</a:t>
            </a:r>
            <a:r>
              <a:rPr lang="zh-CN" altLang="en-US" sz="2800" dirty="0">
                <a:solidFill>
                  <a:schemeClr val="bg1"/>
                </a:solidFill>
                <a:latin typeface="微软雅黑" panose="020B0503020204020204" pitchFamily="34" charset="-122"/>
                <a:ea typeface="微软雅黑" panose="020B0503020204020204" pitchFamily="34" charset="-122"/>
              </a:rPr>
              <a:t>产品负责人，负责智能对话系统研发，</a:t>
            </a:r>
            <a:r>
              <a:rPr lang="en-US" altLang="zh-CN" sz="2800" dirty="0">
                <a:solidFill>
                  <a:schemeClr val="bg1"/>
                </a:solidFill>
                <a:latin typeface="微软雅黑" panose="020B0503020204020204" pitchFamily="34" charset="-122"/>
                <a:ea typeface="微软雅黑" panose="020B0503020204020204" pitchFamily="34" charset="-122"/>
              </a:rPr>
              <a:t>2018</a:t>
            </a:r>
            <a:r>
              <a:rPr lang="zh-CN" altLang="en-US" sz="2800" dirty="0">
                <a:solidFill>
                  <a:schemeClr val="bg1"/>
                </a:solidFill>
                <a:latin typeface="微软雅黑" panose="020B0503020204020204" pitchFamily="34" charset="-122"/>
                <a:ea typeface="微软雅黑" panose="020B0503020204020204" pitchFamily="34" charset="-122"/>
              </a:rPr>
              <a:t>年出版</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智能问答与深度学习</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一书。</a:t>
            </a:r>
            <a:endParaRPr lang="en-US" altLang="zh-CN" sz="2800" dirty="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sz="2800" dirty="0">
              <a:solidFill>
                <a:schemeClr val="bg1"/>
              </a:solidFill>
            </a:endParaRPr>
          </a:p>
        </p:txBody>
      </p:sp>
    </p:spTree>
    <p:extLst>
      <p:ext uri="{BB962C8B-B14F-4D97-AF65-F5344CB8AC3E}">
        <p14:creationId xmlns:p14="http://schemas.microsoft.com/office/powerpoint/2010/main" val="352515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481825" y="296872"/>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分享大纲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5" name="文本框 4">
            <a:extLst>
              <a:ext uri="{FF2B5EF4-FFF2-40B4-BE49-F238E27FC236}">
                <a16:creationId xmlns:a16="http://schemas.microsoft.com/office/drawing/2014/main" id="{463A06FD-59C7-3C48-85B0-F04AE2A4D478}"/>
              </a:ext>
            </a:extLst>
          </p:cNvPr>
          <p:cNvSpPr txBox="1"/>
          <p:nvPr/>
        </p:nvSpPr>
        <p:spPr>
          <a:xfrm>
            <a:off x="907522" y="1622435"/>
            <a:ext cx="8591319" cy="563230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14350" indent="-514350" hangingPunct="0">
              <a:lnSpc>
                <a:spcPct val="150000"/>
              </a:lnSpc>
              <a:buFontTx/>
              <a:buAutoNum type="arabicPeriod"/>
            </a:pPr>
            <a:r>
              <a:rPr lang="zh-CN" altLang="en-US" sz="4000" dirty="0">
                <a:solidFill>
                  <a:schemeClr val="bg1"/>
                </a:solidFill>
                <a:latin typeface="微软雅黑" pitchFamily="34" charset="-122"/>
                <a:ea typeface="微软雅黑" pitchFamily="34" charset="-122"/>
              </a:rPr>
              <a:t>基本数据类型和语法</a:t>
            </a:r>
            <a:endParaRPr lang="en-US" altLang="zh-CN" sz="4000" dirty="0">
              <a:solidFill>
                <a:schemeClr val="bg1"/>
              </a:solidFill>
              <a:latin typeface="微软雅黑" pitchFamily="34" charset="-122"/>
              <a:ea typeface="微软雅黑" pitchFamily="34" charset="-122"/>
            </a:endParaRPr>
          </a:p>
          <a:p>
            <a:pPr marL="514350" indent="-514350" hangingPunct="0">
              <a:lnSpc>
                <a:spcPct val="150000"/>
              </a:lnSpc>
              <a:buFontTx/>
              <a:buAutoNum type="arabicPeriod"/>
            </a:pPr>
            <a:r>
              <a:rPr lang="zh-CN" altLang="en-US" sz="4000" dirty="0">
                <a:solidFill>
                  <a:schemeClr val="bg1"/>
                </a:solidFill>
                <a:latin typeface="微软雅黑" pitchFamily="34" charset="-122"/>
                <a:ea typeface="微软雅黑" pitchFamily="34" charset="-122"/>
              </a:rPr>
              <a:t>反射和切面编程</a:t>
            </a:r>
            <a:endParaRPr lang="en-US" altLang="zh-CN"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r>
              <a:rPr lang="zh-CN" altLang="en-US" sz="4000" dirty="0">
                <a:solidFill>
                  <a:schemeClr val="bg1"/>
                </a:solidFill>
                <a:latin typeface="微软雅黑" pitchFamily="34" charset="-122"/>
                <a:ea typeface="微软雅黑" pitchFamily="34" charset="-122"/>
              </a:rPr>
              <a:t>面向对象编程</a:t>
            </a:r>
            <a:endParaRPr lang="en-US" altLang="zh-CN" sz="4000" dirty="0">
              <a:solidFill>
                <a:schemeClr val="bg1"/>
              </a:solidFill>
              <a:latin typeface="微软雅黑" pitchFamily="34" charset="-122"/>
              <a:ea typeface="微软雅黑" pitchFamily="34" charset="-122"/>
            </a:endParaRPr>
          </a:p>
          <a:p>
            <a:pPr marL="514350" indent="-514350">
              <a:lnSpc>
                <a:spcPct val="150000"/>
              </a:lnSpc>
              <a:buFontTx/>
              <a:buAutoNum type="arabicPeriod"/>
            </a:pPr>
            <a:r>
              <a:rPr lang="en-US" altLang="zh-CN" sz="4000" dirty="0">
                <a:solidFill>
                  <a:schemeClr val="bg1"/>
                </a:solidFill>
                <a:latin typeface="微软雅黑" pitchFamily="34" charset="-122"/>
                <a:ea typeface="微软雅黑" pitchFamily="34" charset="-122"/>
              </a:rPr>
              <a:t>Java</a:t>
            </a:r>
            <a:r>
              <a:rPr lang="zh-CN" altLang="en-US" sz="4000" dirty="0">
                <a:solidFill>
                  <a:schemeClr val="bg1"/>
                </a:solidFill>
                <a:latin typeface="微软雅黑" pitchFamily="34" charset="-122"/>
                <a:ea typeface="微软雅黑" pitchFamily="34" charset="-122"/>
              </a:rPr>
              <a:t>设计模式</a:t>
            </a:r>
          </a:p>
          <a:p>
            <a:pPr marL="514350" indent="-514350">
              <a:lnSpc>
                <a:spcPct val="150000"/>
              </a:lnSpc>
              <a:buFontTx/>
              <a:buAutoNum type="arabicPeriod"/>
            </a:pPr>
            <a:endParaRPr lang="zh-CN" altLang="en-US" sz="4000" dirty="0">
              <a:solidFill>
                <a:schemeClr val="bg1"/>
              </a:solidFill>
              <a:latin typeface="微软雅黑" pitchFamily="34" charset="-122"/>
              <a:ea typeface="微软雅黑" pitchFamily="34" charset="-122"/>
            </a:endParaRPr>
          </a:p>
          <a:p>
            <a:pPr marL="514350" marR="0" indent="-514350" algn="l" defTabSz="914400" rtl="0" fontAlgn="auto" latinLnBrk="0" hangingPunct="0">
              <a:lnSpc>
                <a:spcPct val="150000"/>
              </a:lnSpc>
              <a:spcBef>
                <a:spcPts val="0"/>
              </a:spcBef>
              <a:spcAft>
                <a:spcPts val="0"/>
              </a:spcAft>
              <a:buClrTx/>
              <a:buSzTx/>
              <a:buFontTx/>
              <a:buAutoNum type="arabicPeriod"/>
            </a:pPr>
            <a:endParaRPr kumimoji="0" lang="zh-CN" altLang="en-US" sz="40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6" name="TextBox 58">
            <a:extLst>
              <a:ext uri="{FF2B5EF4-FFF2-40B4-BE49-F238E27FC236}">
                <a16:creationId xmlns:a16="http://schemas.microsoft.com/office/drawing/2014/main" id="{EFB89D66-8BF6-4D2E-ABBB-64AA5BF304DC}"/>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7" name="TextBox 25">
            <a:extLst>
              <a:ext uri="{FF2B5EF4-FFF2-40B4-BE49-F238E27FC236}">
                <a16:creationId xmlns:a16="http://schemas.microsoft.com/office/drawing/2014/main" id="{116982DE-56D5-4891-9DF8-842D732B1933}"/>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194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481825" y="296872"/>
            <a:ext cx="6582037" cy="1325563"/>
          </a:xfrm>
        </p:spPr>
        <p:txBody>
          <a:bodyPr/>
          <a:lstStyle/>
          <a:p>
            <a:r>
              <a:rPr lang="zh-CN" altLang="en-US" dirty="0">
                <a:solidFill>
                  <a:schemeClr val="bg1"/>
                </a:solidFill>
                <a:latin typeface="微软雅黑" panose="020B0503020204020204" pitchFamily="34" charset="-122"/>
                <a:ea typeface="微软雅黑" panose="020B0503020204020204" pitchFamily="34" charset="-122"/>
              </a:rPr>
              <a:t>示例代码</a:t>
            </a:r>
            <a:endParaRPr lang="en-US" dirty="0">
              <a:solidFill>
                <a:schemeClr val="bg1"/>
              </a:solidFill>
              <a:latin typeface="微软雅黑" panose="020B0503020204020204" pitchFamily="34" charset="-122"/>
              <a:ea typeface="微软雅黑" panose="020B0503020204020204" pitchFamily="34" charset="-122"/>
            </a:endParaRPr>
          </a:p>
        </p:txBody>
      </p:sp>
      <p:sp>
        <p:nvSpPr>
          <p:cNvPr id="6" name="TextBox 58">
            <a:extLst>
              <a:ext uri="{FF2B5EF4-FFF2-40B4-BE49-F238E27FC236}">
                <a16:creationId xmlns:a16="http://schemas.microsoft.com/office/drawing/2014/main" id="{EFB89D66-8BF6-4D2E-ABBB-64AA5BF304DC}"/>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7" name="TextBox 25">
            <a:extLst>
              <a:ext uri="{FF2B5EF4-FFF2-40B4-BE49-F238E27FC236}">
                <a16:creationId xmlns:a16="http://schemas.microsoft.com/office/drawing/2014/main" id="{116982DE-56D5-4891-9DF8-842D732B1933}"/>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DC0C833E-E0CB-ED40-87E5-C45A21362E21}"/>
              </a:ext>
            </a:extLst>
          </p:cNvPr>
          <p:cNvSpPr/>
          <p:nvPr/>
        </p:nvSpPr>
        <p:spPr>
          <a:xfrm>
            <a:off x="481825" y="2797767"/>
            <a:ext cx="8035277" cy="523220"/>
          </a:xfrm>
          <a:prstGeom prst="rect">
            <a:avLst/>
          </a:prstGeom>
        </p:spPr>
        <p:txBody>
          <a:bodyPr wrap="none">
            <a:spAutoFit/>
          </a:bodyPr>
          <a:lstStyle/>
          <a:p>
            <a:r>
              <a:rPr lang="en-US" sz="28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https://github.com/Samurais/java-get-started</a:t>
            </a:r>
            <a:endParaRPr lang="en-US" sz="2800" dirty="0">
              <a:solidFill>
                <a:schemeClr val="bg1"/>
              </a:solidFill>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id="{7CEB9D76-ABAA-D145-B270-F36B2D41BEAC}"/>
              </a:ext>
            </a:extLst>
          </p:cNvPr>
          <p:cNvSpPr/>
          <p:nvPr/>
        </p:nvSpPr>
        <p:spPr>
          <a:xfrm>
            <a:off x="481825" y="1856158"/>
            <a:ext cx="8641661" cy="707886"/>
          </a:xfrm>
          <a:prstGeom prst="rect">
            <a:avLst/>
          </a:prstGeom>
        </p:spPr>
        <p:txBody>
          <a:bodyPr wrap="none">
            <a:spAutoFit/>
          </a:bodyPr>
          <a:lstStyle/>
          <a:p>
            <a:r>
              <a:rPr lang="en-US" sz="4000" dirty="0">
                <a:solidFill>
                  <a:schemeClr val="bg1"/>
                </a:solidFill>
                <a:latin typeface="Microsoft YaHei" panose="020B0503020204020204" pitchFamily="34" charset="-122"/>
                <a:ea typeface="Microsoft YaHei" panose="020B0503020204020204" pitchFamily="34" charset="-122"/>
              </a:rPr>
              <a:t>A set of examples to learning Java.</a:t>
            </a:r>
          </a:p>
        </p:txBody>
      </p:sp>
      <p:sp>
        <p:nvSpPr>
          <p:cNvPr id="5" name="Rectangle 4">
            <a:extLst>
              <a:ext uri="{FF2B5EF4-FFF2-40B4-BE49-F238E27FC236}">
                <a16:creationId xmlns:a16="http://schemas.microsoft.com/office/drawing/2014/main" id="{2C4E553D-D2B5-FB4E-BE15-3F9068BD5570}"/>
              </a:ext>
            </a:extLst>
          </p:cNvPr>
          <p:cNvSpPr/>
          <p:nvPr/>
        </p:nvSpPr>
        <p:spPr>
          <a:xfrm>
            <a:off x="0" y="3661665"/>
            <a:ext cx="12192000" cy="3196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en-US" noProof="1"/>
          </a:p>
        </p:txBody>
      </p:sp>
      <p:pic>
        <p:nvPicPr>
          <p:cNvPr id="4" name="Picture 3">
            <a:extLst>
              <a:ext uri="{FF2B5EF4-FFF2-40B4-BE49-F238E27FC236}">
                <a16:creationId xmlns:a16="http://schemas.microsoft.com/office/drawing/2014/main" id="{DCC0D2AA-6CF5-3646-9C1C-F3B30C4C49CD}"/>
              </a:ext>
            </a:extLst>
          </p:cNvPr>
          <p:cNvPicPr>
            <a:picLocks noChangeAspect="1"/>
          </p:cNvPicPr>
          <p:nvPr/>
        </p:nvPicPr>
        <p:blipFill>
          <a:blip r:embed="rId4"/>
          <a:stretch>
            <a:fillRect/>
          </a:stretch>
        </p:blipFill>
        <p:spPr>
          <a:xfrm>
            <a:off x="5613400" y="3661665"/>
            <a:ext cx="6578600" cy="5816600"/>
          </a:xfrm>
          <a:prstGeom prst="rect">
            <a:avLst/>
          </a:prstGeom>
        </p:spPr>
      </p:pic>
      <p:pic>
        <p:nvPicPr>
          <p:cNvPr id="8" name="Picture 7">
            <a:extLst>
              <a:ext uri="{FF2B5EF4-FFF2-40B4-BE49-F238E27FC236}">
                <a16:creationId xmlns:a16="http://schemas.microsoft.com/office/drawing/2014/main" id="{1A4CD154-84F0-BD42-B2BD-8B30A51F00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97436" y="4319158"/>
            <a:ext cx="2145226" cy="1937407"/>
          </a:xfrm>
          <a:prstGeom prst="rect">
            <a:avLst/>
          </a:prstGeom>
        </p:spPr>
      </p:pic>
      <p:cxnSp>
        <p:nvCxnSpPr>
          <p:cNvPr id="10" name="Straight Connector 9">
            <a:extLst>
              <a:ext uri="{FF2B5EF4-FFF2-40B4-BE49-F238E27FC236}">
                <a16:creationId xmlns:a16="http://schemas.microsoft.com/office/drawing/2014/main" id="{B8F95BB2-1027-AD44-9DAF-2B3121D5EF99}"/>
              </a:ext>
            </a:extLst>
          </p:cNvPr>
          <p:cNvCxnSpPr>
            <a:cxnSpLocks/>
          </p:cNvCxnSpPr>
          <p:nvPr/>
        </p:nvCxnSpPr>
        <p:spPr>
          <a:xfrm>
            <a:off x="5146158" y="4167963"/>
            <a:ext cx="0" cy="2088602"/>
          </a:xfrm>
          <a:prstGeom prst="line">
            <a:avLst/>
          </a:prstGeom>
          <a:ln>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51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grpSp>
        <p:nvGrpSpPr>
          <p:cNvPr id="48" name="组合 36">
            <a:extLst>
              <a:ext uri="{FF2B5EF4-FFF2-40B4-BE49-F238E27FC236}">
                <a16:creationId xmlns:a16="http://schemas.microsoft.com/office/drawing/2014/main" id="{B8C4DA4D-602B-6244-A8D7-3748B4965C9A}"/>
              </a:ext>
            </a:extLst>
          </p:cNvPr>
          <p:cNvGrpSpPr/>
          <p:nvPr/>
        </p:nvGrpSpPr>
        <p:grpSpPr>
          <a:xfrm flipH="1">
            <a:off x="-183386" y="-156395"/>
            <a:ext cx="6395162" cy="6705241"/>
            <a:chOff x="-720565" y="230326"/>
            <a:chExt cx="6395162" cy="6705241"/>
          </a:xfrm>
        </p:grpSpPr>
        <p:sp>
          <p:nvSpPr>
            <p:cNvPr id="49" name="Freeform 5">
              <a:extLst>
                <a:ext uri="{FF2B5EF4-FFF2-40B4-BE49-F238E27FC236}">
                  <a16:creationId xmlns:a16="http://schemas.microsoft.com/office/drawing/2014/main" id="{1AAFF16C-EAAE-5446-8FCE-BC472D51D912}"/>
                </a:ext>
              </a:extLst>
            </p:cNvPr>
            <p:cNvSpPr>
              <a:spLocks/>
            </p:cNvSpPr>
            <p:nvPr/>
          </p:nvSpPr>
          <p:spPr bwMode="auto">
            <a:xfrm>
              <a:off x="-623787" y="814935"/>
              <a:ext cx="5528121" cy="5905351"/>
            </a:xfrm>
            <a:custGeom>
              <a:avLst/>
              <a:gdLst>
                <a:gd name="T0" fmla="*/ 502 w 1182"/>
                <a:gd name="T1" fmla="*/ 4 h 1263"/>
                <a:gd name="T2" fmla="*/ 0 w 1182"/>
                <a:gd name="T3" fmla="*/ 301 h 1263"/>
                <a:gd name="T4" fmla="*/ 86 w 1182"/>
                <a:gd name="T5" fmla="*/ 355 h 1263"/>
                <a:gd name="T6" fmla="*/ 242 w 1182"/>
                <a:gd name="T7" fmla="*/ 197 h 1263"/>
                <a:gd name="T8" fmla="*/ 242 w 1182"/>
                <a:gd name="T9" fmla="*/ 197 h 1263"/>
                <a:gd name="T10" fmla="*/ 501 w 1182"/>
                <a:gd name="T11" fmla="*/ 105 h 1263"/>
                <a:gd name="T12" fmla="*/ 512 w 1182"/>
                <a:gd name="T13" fmla="*/ 104 h 1263"/>
                <a:gd name="T14" fmla="*/ 618 w 1182"/>
                <a:gd name="T15" fmla="*/ 108 h 1263"/>
                <a:gd name="T16" fmla="*/ 635 w 1182"/>
                <a:gd name="T17" fmla="*/ 110 h 1263"/>
                <a:gd name="T18" fmla="*/ 748 w 1182"/>
                <a:gd name="T19" fmla="*/ 145 h 1263"/>
                <a:gd name="T20" fmla="*/ 748 w 1182"/>
                <a:gd name="T21" fmla="*/ 145 h 1263"/>
                <a:gd name="T22" fmla="*/ 1039 w 1182"/>
                <a:gd name="T23" fmla="*/ 432 h 1263"/>
                <a:gd name="T24" fmla="*/ 1041 w 1182"/>
                <a:gd name="T25" fmla="*/ 433 h 1263"/>
                <a:gd name="T26" fmla="*/ 990 w 1182"/>
                <a:gd name="T27" fmla="*/ 940 h 1263"/>
                <a:gd name="T28" fmla="*/ 989 w 1182"/>
                <a:gd name="T29" fmla="*/ 940 h 1263"/>
                <a:gd name="T30" fmla="*/ 889 w 1182"/>
                <a:gd name="T31" fmla="*/ 1054 h 1263"/>
                <a:gd name="T32" fmla="*/ 583 w 1182"/>
                <a:gd name="T33" fmla="*/ 1176 h 1263"/>
                <a:gd name="T34" fmla="*/ 307 w 1182"/>
                <a:gd name="T35" fmla="*/ 1126 h 1263"/>
                <a:gd name="T36" fmla="*/ 263 w 1182"/>
                <a:gd name="T37" fmla="*/ 1217 h 1263"/>
                <a:gd name="T38" fmla="*/ 382 w 1182"/>
                <a:gd name="T39" fmla="*/ 1260 h 1263"/>
                <a:gd name="T40" fmla="*/ 387 w 1182"/>
                <a:gd name="T41" fmla="*/ 1241 h 1263"/>
                <a:gd name="T42" fmla="*/ 587 w 1182"/>
                <a:gd name="T43" fmla="*/ 1258 h 1263"/>
                <a:gd name="T44" fmla="*/ 958 w 1182"/>
                <a:gd name="T45" fmla="*/ 1101 h 1263"/>
                <a:gd name="T46" fmla="*/ 972 w 1182"/>
                <a:gd name="T47" fmla="*/ 1116 h 1263"/>
                <a:gd name="T48" fmla="*/ 1179 w 1182"/>
                <a:gd name="T49" fmla="*/ 677 h 1263"/>
                <a:gd name="T50" fmla="*/ 1170 w 1182"/>
                <a:gd name="T51" fmla="*/ 676 h 1263"/>
                <a:gd name="T52" fmla="*/ 918 w 1182"/>
                <a:gd name="T53" fmla="*/ 137 h 1263"/>
                <a:gd name="T54" fmla="*/ 923 w 1182"/>
                <a:gd name="T55" fmla="*/ 130 h 1263"/>
                <a:gd name="T56" fmla="*/ 632 w 1182"/>
                <a:gd name="T57" fmla="*/ 7 h 1263"/>
                <a:gd name="T58" fmla="*/ 502 w 1182"/>
                <a:gd name="T59" fmla="*/ 4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2" h="1263">
                  <a:moveTo>
                    <a:pt x="502" y="4"/>
                  </a:moveTo>
                  <a:cubicBezTo>
                    <a:pt x="302" y="19"/>
                    <a:pt x="107" y="131"/>
                    <a:pt x="0" y="301"/>
                  </a:cubicBezTo>
                  <a:cubicBezTo>
                    <a:pt x="29" y="319"/>
                    <a:pt x="57" y="337"/>
                    <a:pt x="86" y="355"/>
                  </a:cubicBezTo>
                  <a:cubicBezTo>
                    <a:pt x="126" y="292"/>
                    <a:pt x="180" y="238"/>
                    <a:pt x="242" y="197"/>
                  </a:cubicBezTo>
                  <a:cubicBezTo>
                    <a:pt x="242" y="196"/>
                    <a:pt x="243" y="197"/>
                    <a:pt x="242" y="197"/>
                  </a:cubicBezTo>
                  <a:cubicBezTo>
                    <a:pt x="319" y="145"/>
                    <a:pt x="409" y="112"/>
                    <a:pt x="501" y="105"/>
                  </a:cubicBezTo>
                  <a:cubicBezTo>
                    <a:pt x="505" y="105"/>
                    <a:pt x="509" y="104"/>
                    <a:pt x="512" y="104"/>
                  </a:cubicBezTo>
                  <a:cubicBezTo>
                    <a:pt x="548" y="102"/>
                    <a:pt x="583" y="103"/>
                    <a:pt x="618" y="108"/>
                  </a:cubicBezTo>
                  <a:cubicBezTo>
                    <a:pt x="624" y="108"/>
                    <a:pt x="629" y="109"/>
                    <a:pt x="635" y="110"/>
                  </a:cubicBezTo>
                  <a:cubicBezTo>
                    <a:pt x="674" y="117"/>
                    <a:pt x="712" y="130"/>
                    <a:pt x="748" y="145"/>
                  </a:cubicBezTo>
                  <a:cubicBezTo>
                    <a:pt x="748" y="145"/>
                    <a:pt x="749" y="144"/>
                    <a:pt x="748" y="145"/>
                  </a:cubicBezTo>
                  <a:cubicBezTo>
                    <a:pt x="876" y="200"/>
                    <a:pt x="984" y="305"/>
                    <a:pt x="1039" y="432"/>
                  </a:cubicBezTo>
                  <a:cubicBezTo>
                    <a:pt x="1042" y="431"/>
                    <a:pt x="1038" y="434"/>
                    <a:pt x="1041" y="433"/>
                  </a:cubicBezTo>
                  <a:cubicBezTo>
                    <a:pt x="1110" y="598"/>
                    <a:pt x="1090" y="791"/>
                    <a:pt x="990" y="940"/>
                  </a:cubicBezTo>
                  <a:cubicBezTo>
                    <a:pt x="988" y="939"/>
                    <a:pt x="992" y="942"/>
                    <a:pt x="989" y="940"/>
                  </a:cubicBezTo>
                  <a:cubicBezTo>
                    <a:pt x="962" y="983"/>
                    <a:pt x="928" y="1021"/>
                    <a:pt x="889" y="1054"/>
                  </a:cubicBezTo>
                  <a:cubicBezTo>
                    <a:pt x="804" y="1126"/>
                    <a:pt x="695" y="1167"/>
                    <a:pt x="583" y="1176"/>
                  </a:cubicBezTo>
                  <a:cubicBezTo>
                    <a:pt x="488" y="1183"/>
                    <a:pt x="392" y="1167"/>
                    <a:pt x="307" y="1126"/>
                  </a:cubicBezTo>
                  <a:cubicBezTo>
                    <a:pt x="292" y="1157"/>
                    <a:pt x="278" y="1187"/>
                    <a:pt x="263" y="1217"/>
                  </a:cubicBezTo>
                  <a:cubicBezTo>
                    <a:pt x="301" y="1236"/>
                    <a:pt x="341" y="1250"/>
                    <a:pt x="382" y="1260"/>
                  </a:cubicBezTo>
                  <a:cubicBezTo>
                    <a:pt x="383" y="1254"/>
                    <a:pt x="385" y="1247"/>
                    <a:pt x="387" y="1241"/>
                  </a:cubicBezTo>
                  <a:cubicBezTo>
                    <a:pt x="452" y="1258"/>
                    <a:pt x="520" y="1263"/>
                    <a:pt x="587" y="1258"/>
                  </a:cubicBezTo>
                  <a:cubicBezTo>
                    <a:pt x="723" y="1247"/>
                    <a:pt x="857" y="1192"/>
                    <a:pt x="958" y="1101"/>
                  </a:cubicBezTo>
                  <a:cubicBezTo>
                    <a:pt x="962" y="1106"/>
                    <a:pt x="967" y="1111"/>
                    <a:pt x="972" y="1116"/>
                  </a:cubicBezTo>
                  <a:cubicBezTo>
                    <a:pt x="1094" y="1005"/>
                    <a:pt x="1168" y="842"/>
                    <a:pt x="1179" y="677"/>
                  </a:cubicBezTo>
                  <a:cubicBezTo>
                    <a:pt x="1176" y="677"/>
                    <a:pt x="1173" y="677"/>
                    <a:pt x="1170" y="676"/>
                  </a:cubicBezTo>
                  <a:cubicBezTo>
                    <a:pt x="1182" y="471"/>
                    <a:pt x="1083" y="260"/>
                    <a:pt x="918" y="137"/>
                  </a:cubicBezTo>
                  <a:cubicBezTo>
                    <a:pt x="920" y="135"/>
                    <a:pt x="921" y="132"/>
                    <a:pt x="923" y="130"/>
                  </a:cubicBezTo>
                  <a:cubicBezTo>
                    <a:pt x="837" y="66"/>
                    <a:pt x="737" y="22"/>
                    <a:pt x="632" y="7"/>
                  </a:cubicBezTo>
                  <a:cubicBezTo>
                    <a:pt x="589" y="1"/>
                    <a:pt x="545" y="0"/>
                    <a:pt x="502" y="4"/>
                  </a:cubicBezTo>
                </a:path>
              </a:pathLst>
            </a:custGeom>
            <a:solidFill>
              <a:schemeClr val="bg1">
                <a:alpha val="1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Freeform 6">
              <a:extLst>
                <a:ext uri="{FF2B5EF4-FFF2-40B4-BE49-F238E27FC236}">
                  <a16:creationId xmlns:a16="http://schemas.microsoft.com/office/drawing/2014/main" id="{F3160D69-30A2-154F-B255-276B2EFC955F}"/>
                </a:ext>
              </a:extLst>
            </p:cNvPr>
            <p:cNvSpPr>
              <a:spLocks/>
            </p:cNvSpPr>
            <p:nvPr/>
          </p:nvSpPr>
          <p:spPr bwMode="auto">
            <a:xfrm>
              <a:off x="3669936" y="1273142"/>
              <a:ext cx="1463502" cy="2717647"/>
            </a:xfrm>
            <a:custGeom>
              <a:avLst/>
              <a:gdLst>
                <a:gd name="T0" fmla="*/ 29 w 313"/>
                <a:gd name="T1" fmla="*/ 0 h 581"/>
                <a:gd name="T2" fmla="*/ 5 w 313"/>
                <a:gd name="T3" fmla="*/ 32 h 581"/>
                <a:gd name="T4" fmla="*/ 0 w 313"/>
                <a:gd name="T5" fmla="*/ 39 h 581"/>
                <a:gd name="T6" fmla="*/ 252 w 313"/>
                <a:gd name="T7" fmla="*/ 578 h 581"/>
                <a:gd name="T8" fmla="*/ 261 w 313"/>
                <a:gd name="T9" fmla="*/ 579 h 581"/>
                <a:gd name="T10" fmla="*/ 301 w 313"/>
                <a:gd name="T11" fmla="*/ 581 h 581"/>
                <a:gd name="T12" fmla="*/ 29 w 313"/>
                <a:gd name="T13" fmla="*/ 0 h 581"/>
              </a:gdLst>
              <a:ahLst/>
              <a:cxnLst>
                <a:cxn ang="0">
                  <a:pos x="T0" y="T1"/>
                </a:cxn>
                <a:cxn ang="0">
                  <a:pos x="T2" y="T3"/>
                </a:cxn>
                <a:cxn ang="0">
                  <a:pos x="T4" y="T5"/>
                </a:cxn>
                <a:cxn ang="0">
                  <a:pos x="T6" y="T7"/>
                </a:cxn>
                <a:cxn ang="0">
                  <a:pos x="T8" y="T9"/>
                </a:cxn>
                <a:cxn ang="0">
                  <a:pos x="T10" y="T11"/>
                </a:cxn>
                <a:cxn ang="0">
                  <a:pos x="T12" y="T13"/>
                </a:cxn>
              </a:cxnLst>
              <a:rect l="0" t="0" r="r" b="b"/>
              <a:pathLst>
                <a:path w="313" h="581">
                  <a:moveTo>
                    <a:pt x="29" y="0"/>
                  </a:moveTo>
                  <a:cubicBezTo>
                    <a:pt x="21" y="11"/>
                    <a:pt x="13" y="21"/>
                    <a:pt x="5" y="32"/>
                  </a:cubicBezTo>
                  <a:cubicBezTo>
                    <a:pt x="3" y="34"/>
                    <a:pt x="2" y="37"/>
                    <a:pt x="0" y="39"/>
                  </a:cubicBezTo>
                  <a:cubicBezTo>
                    <a:pt x="165" y="162"/>
                    <a:pt x="264" y="373"/>
                    <a:pt x="252" y="578"/>
                  </a:cubicBezTo>
                  <a:cubicBezTo>
                    <a:pt x="261" y="579"/>
                    <a:pt x="261" y="579"/>
                    <a:pt x="261" y="579"/>
                  </a:cubicBezTo>
                  <a:cubicBezTo>
                    <a:pt x="274" y="580"/>
                    <a:pt x="288" y="580"/>
                    <a:pt x="301" y="581"/>
                  </a:cubicBezTo>
                  <a:cubicBezTo>
                    <a:pt x="313" y="360"/>
                    <a:pt x="207" y="132"/>
                    <a:pt x="2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Freeform 7">
              <a:extLst>
                <a:ext uri="{FF2B5EF4-FFF2-40B4-BE49-F238E27FC236}">
                  <a16:creationId xmlns:a16="http://schemas.microsoft.com/office/drawing/2014/main" id="{4581C50A-50CF-4542-8028-CB85C21E27E8}"/>
                </a:ext>
              </a:extLst>
            </p:cNvPr>
            <p:cNvSpPr>
              <a:spLocks/>
            </p:cNvSpPr>
            <p:nvPr/>
          </p:nvSpPr>
          <p:spPr bwMode="auto">
            <a:xfrm>
              <a:off x="-19428" y="5140258"/>
              <a:ext cx="1915784" cy="1028993"/>
            </a:xfrm>
            <a:custGeom>
              <a:avLst/>
              <a:gdLst>
                <a:gd name="T0" fmla="*/ 39 w 410"/>
                <a:gd name="T1" fmla="*/ 0 h 220"/>
                <a:gd name="T2" fmla="*/ 0 w 410"/>
                <a:gd name="T3" fmla="*/ 30 h 220"/>
                <a:gd name="T4" fmla="*/ 204 w 410"/>
                <a:gd name="T5" fmla="*/ 182 h 220"/>
                <a:gd name="T6" fmla="*/ 410 w 410"/>
                <a:gd name="T7" fmla="*/ 215 h 220"/>
                <a:gd name="T8" fmla="*/ 406 w 410"/>
                <a:gd name="T9" fmla="*/ 167 h 220"/>
                <a:gd name="T10" fmla="*/ 221 w 410"/>
                <a:gd name="T11" fmla="*/ 137 h 220"/>
                <a:gd name="T12" fmla="*/ 39 w 410"/>
                <a:gd name="T13" fmla="*/ 0 h 220"/>
              </a:gdLst>
              <a:ahLst/>
              <a:cxnLst>
                <a:cxn ang="0">
                  <a:pos x="T0" y="T1"/>
                </a:cxn>
                <a:cxn ang="0">
                  <a:pos x="T2" y="T3"/>
                </a:cxn>
                <a:cxn ang="0">
                  <a:pos x="T4" y="T5"/>
                </a:cxn>
                <a:cxn ang="0">
                  <a:pos x="T6" y="T7"/>
                </a:cxn>
                <a:cxn ang="0">
                  <a:pos x="T8" y="T9"/>
                </a:cxn>
                <a:cxn ang="0">
                  <a:pos x="T10" y="T11"/>
                </a:cxn>
                <a:cxn ang="0">
                  <a:pos x="T12" y="T13"/>
                </a:cxn>
              </a:cxnLst>
              <a:rect l="0" t="0" r="r" b="b"/>
              <a:pathLst>
                <a:path w="410" h="220">
                  <a:moveTo>
                    <a:pt x="39" y="0"/>
                  </a:moveTo>
                  <a:cubicBezTo>
                    <a:pt x="26" y="10"/>
                    <a:pt x="13" y="20"/>
                    <a:pt x="0" y="30"/>
                  </a:cubicBezTo>
                  <a:cubicBezTo>
                    <a:pt x="52" y="98"/>
                    <a:pt x="124" y="150"/>
                    <a:pt x="204" y="182"/>
                  </a:cubicBezTo>
                  <a:cubicBezTo>
                    <a:pt x="269" y="208"/>
                    <a:pt x="340" y="220"/>
                    <a:pt x="410" y="215"/>
                  </a:cubicBezTo>
                  <a:cubicBezTo>
                    <a:pt x="409" y="199"/>
                    <a:pt x="407" y="183"/>
                    <a:pt x="406" y="167"/>
                  </a:cubicBezTo>
                  <a:cubicBezTo>
                    <a:pt x="344" y="171"/>
                    <a:pt x="280" y="160"/>
                    <a:pt x="221" y="137"/>
                  </a:cubicBezTo>
                  <a:cubicBezTo>
                    <a:pt x="150" y="108"/>
                    <a:pt x="85" y="61"/>
                    <a:pt x="39" y="0"/>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Freeform 8">
              <a:extLst>
                <a:ext uri="{FF2B5EF4-FFF2-40B4-BE49-F238E27FC236}">
                  <a16:creationId xmlns:a16="http://schemas.microsoft.com/office/drawing/2014/main" id="{817E9638-3E34-4643-8465-07B9BD57F0AE}"/>
                </a:ext>
              </a:extLst>
            </p:cNvPr>
            <p:cNvSpPr>
              <a:spLocks/>
            </p:cNvSpPr>
            <p:nvPr/>
          </p:nvSpPr>
          <p:spPr bwMode="auto">
            <a:xfrm>
              <a:off x="4005692" y="2726768"/>
              <a:ext cx="1668905" cy="4208799"/>
            </a:xfrm>
            <a:custGeom>
              <a:avLst/>
              <a:gdLst>
                <a:gd name="T0" fmla="*/ 286 w 357"/>
                <a:gd name="T1" fmla="*/ 0 h 900"/>
                <a:gd name="T2" fmla="*/ 239 w 357"/>
                <a:gd name="T3" fmla="*/ 11 h 900"/>
                <a:gd name="T4" fmla="*/ 0 w 357"/>
                <a:gd name="T5" fmla="*/ 866 h 900"/>
                <a:gd name="T6" fmla="*/ 36 w 357"/>
                <a:gd name="T7" fmla="*/ 900 h 900"/>
                <a:gd name="T8" fmla="*/ 286 w 357"/>
                <a:gd name="T9" fmla="*/ 0 h 900"/>
              </a:gdLst>
              <a:ahLst/>
              <a:cxnLst>
                <a:cxn ang="0">
                  <a:pos x="T0" y="T1"/>
                </a:cxn>
                <a:cxn ang="0">
                  <a:pos x="T2" y="T3"/>
                </a:cxn>
                <a:cxn ang="0">
                  <a:pos x="T4" y="T5"/>
                </a:cxn>
                <a:cxn ang="0">
                  <a:pos x="T6" y="T7"/>
                </a:cxn>
                <a:cxn ang="0">
                  <a:pos x="T8" y="T9"/>
                </a:cxn>
              </a:cxnLst>
              <a:rect l="0" t="0" r="r" b="b"/>
              <a:pathLst>
                <a:path w="357" h="900">
                  <a:moveTo>
                    <a:pt x="286" y="0"/>
                  </a:moveTo>
                  <a:cubicBezTo>
                    <a:pt x="270" y="4"/>
                    <a:pt x="255" y="7"/>
                    <a:pt x="239" y="11"/>
                  </a:cubicBezTo>
                  <a:cubicBezTo>
                    <a:pt x="306" y="310"/>
                    <a:pt x="213" y="645"/>
                    <a:pt x="0" y="866"/>
                  </a:cubicBezTo>
                  <a:cubicBezTo>
                    <a:pt x="12" y="877"/>
                    <a:pt x="24" y="888"/>
                    <a:pt x="36" y="900"/>
                  </a:cubicBezTo>
                  <a:cubicBezTo>
                    <a:pt x="259" y="667"/>
                    <a:pt x="357" y="315"/>
                    <a:pt x="286" y="0"/>
                  </a:cubicBezTo>
                </a:path>
              </a:pathLst>
            </a:custGeom>
            <a:solidFill>
              <a:schemeClr val="bg1">
                <a:alpha val="41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Freeform 9">
              <a:extLst>
                <a:ext uri="{FF2B5EF4-FFF2-40B4-BE49-F238E27FC236}">
                  <a16:creationId xmlns:a16="http://schemas.microsoft.com/office/drawing/2014/main" id="{A1094A7E-04F8-D54C-AD47-56296E073D24}"/>
                </a:ext>
              </a:extLst>
            </p:cNvPr>
            <p:cNvSpPr>
              <a:spLocks/>
            </p:cNvSpPr>
            <p:nvPr/>
          </p:nvSpPr>
          <p:spPr bwMode="auto">
            <a:xfrm>
              <a:off x="-720565" y="230326"/>
              <a:ext cx="3622212" cy="1360800"/>
            </a:xfrm>
            <a:custGeom>
              <a:avLst/>
              <a:gdLst>
                <a:gd name="T0" fmla="*/ 550 w 775"/>
                <a:gd name="T1" fmla="*/ 6 h 291"/>
                <a:gd name="T2" fmla="*/ 0 w 775"/>
                <a:gd name="T3" fmla="*/ 257 h 291"/>
                <a:gd name="T4" fmla="*/ 35 w 775"/>
                <a:gd name="T5" fmla="*/ 291 h 291"/>
                <a:gd name="T6" fmla="*/ 553 w 775"/>
                <a:gd name="T7" fmla="*/ 54 h 291"/>
                <a:gd name="T8" fmla="*/ 766 w 775"/>
                <a:gd name="T9" fmla="*/ 66 h 291"/>
                <a:gd name="T10" fmla="*/ 775 w 775"/>
                <a:gd name="T11" fmla="*/ 18 h 291"/>
                <a:gd name="T12" fmla="*/ 550 w 775"/>
                <a:gd name="T13" fmla="*/ 6 h 291"/>
              </a:gdLst>
              <a:ahLst/>
              <a:cxnLst>
                <a:cxn ang="0">
                  <a:pos x="T0" y="T1"/>
                </a:cxn>
                <a:cxn ang="0">
                  <a:pos x="T2" y="T3"/>
                </a:cxn>
                <a:cxn ang="0">
                  <a:pos x="T4" y="T5"/>
                </a:cxn>
                <a:cxn ang="0">
                  <a:pos x="T6" y="T7"/>
                </a:cxn>
                <a:cxn ang="0">
                  <a:pos x="T8" y="T9"/>
                </a:cxn>
                <a:cxn ang="0">
                  <a:pos x="T10" y="T11"/>
                </a:cxn>
                <a:cxn ang="0">
                  <a:pos x="T12" y="T13"/>
                </a:cxn>
              </a:cxnLst>
              <a:rect l="0" t="0" r="r" b="b"/>
              <a:pathLst>
                <a:path w="775" h="291">
                  <a:moveTo>
                    <a:pt x="550" y="6"/>
                  </a:moveTo>
                  <a:cubicBezTo>
                    <a:pt x="345" y="22"/>
                    <a:pt x="144" y="111"/>
                    <a:pt x="0" y="257"/>
                  </a:cubicBezTo>
                  <a:cubicBezTo>
                    <a:pt x="12" y="268"/>
                    <a:pt x="23" y="280"/>
                    <a:pt x="35" y="291"/>
                  </a:cubicBezTo>
                  <a:cubicBezTo>
                    <a:pt x="171" y="153"/>
                    <a:pt x="360" y="69"/>
                    <a:pt x="553" y="54"/>
                  </a:cubicBezTo>
                  <a:cubicBezTo>
                    <a:pt x="624" y="49"/>
                    <a:pt x="696" y="52"/>
                    <a:pt x="766" y="66"/>
                  </a:cubicBezTo>
                  <a:cubicBezTo>
                    <a:pt x="769" y="50"/>
                    <a:pt x="772" y="34"/>
                    <a:pt x="775" y="18"/>
                  </a:cubicBezTo>
                  <a:cubicBezTo>
                    <a:pt x="701" y="4"/>
                    <a:pt x="625" y="0"/>
                    <a:pt x="550" y="6"/>
                  </a:cubicBezTo>
                </a:path>
              </a:pathLst>
            </a:custGeom>
            <a:solidFill>
              <a:schemeClr val="bg1">
                <a:alpha val="65000"/>
              </a:schemeClr>
            </a:solid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4" name="Freeform 10">
              <a:extLst>
                <a:ext uri="{FF2B5EF4-FFF2-40B4-BE49-F238E27FC236}">
                  <a16:creationId xmlns:a16="http://schemas.microsoft.com/office/drawing/2014/main" id="{CC4603A7-3149-0E49-AEF4-A827F23004F4}"/>
                </a:ext>
              </a:extLst>
            </p:cNvPr>
            <p:cNvSpPr>
              <a:spLocks/>
            </p:cNvSpPr>
            <p:nvPr/>
          </p:nvSpPr>
          <p:spPr bwMode="auto">
            <a:xfrm>
              <a:off x="1126091" y="5961875"/>
              <a:ext cx="2879601" cy="973692"/>
            </a:xfrm>
            <a:custGeom>
              <a:avLst/>
              <a:gdLst>
                <a:gd name="T0" fmla="*/ 8 w 616"/>
                <a:gd name="T1" fmla="*/ 159 h 208"/>
                <a:gd name="T2" fmla="*/ 0 w 616"/>
                <a:gd name="T3" fmla="*/ 187 h 208"/>
                <a:gd name="T4" fmla="*/ 131 w 616"/>
                <a:gd name="T5" fmla="*/ 206 h 208"/>
                <a:gd name="T6" fmla="*/ 131 w 616"/>
                <a:gd name="T7" fmla="*/ 206 h 208"/>
                <a:gd name="T8" fmla="*/ 216 w 616"/>
                <a:gd name="T9" fmla="*/ 205 h 208"/>
                <a:gd name="T10" fmla="*/ 616 w 616"/>
                <a:gd name="T11" fmla="*/ 36 h 208"/>
                <a:gd name="T12" fmla="*/ 598 w 616"/>
                <a:gd name="T13" fmla="*/ 15 h 208"/>
                <a:gd name="T14" fmla="*/ 584 w 616"/>
                <a:gd name="T15" fmla="*/ 0 h 208"/>
                <a:gd name="T16" fmla="*/ 213 w 616"/>
                <a:gd name="T17" fmla="*/ 157 h 208"/>
                <a:gd name="T18" fmla="*/ 13 w 616"/>
                <a:gd name="T19" fmla="*/ 140 h 208"/>
                <a:gd name="T20" fmla="*/ 8 w 616"/>
                <a:gd name="T21" fmla="*/ 15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6" h="208">
                  <a:moveTo>
                    <a:pt x="8" y="159"/>
                  </a:moveTo>
                  <a:cubicBezTo>
                    <a:pt x="6" y="167"/>
                    <a:pt x="1" y="185"/>
                    <a:pt x="0" y="187"/>
                  </a:cubicBezTo>
                  <a:cubicBezTo>
                    <a:pt x="43" y="198"/>
                    <a:pt x="87" y="204"/>
                    <a:pt x="131" y="206"/>
                  </a:cubicBezTo>
                  <a:cubicBezTo>
                    <a:pt x="131" y="205"/>
                    <a:pt x="131" y="205"/>
                    <a:pt x="131" y="206"/>
                  </a:cubicBezTo>
                  <a:cubicBezTo>
                    <a:pt x="159" y="208"/>
                    <a:pt x="188" y="207"/>
                    <a:pt x="216" y="205"/>
                  </a:cubicBezTo>
                  <a:cubicBezTo>
                    <a:pt x="363" y="193"/>
                    <a:pt x="507" y="135"/>
                    <a:pt x="616" y="36"/>
                  </a:cubicBezTo>
                  <a:cubicBezTo>
                    <a:pt x="610" y="29"/>
                    <a:pt x="604" y="22"/>
                    <a:pt x="598" y="15"/>
                  </a:cubicBezTo>
                  <a:cubicBezTo>
                    <a:pt x="593" y="10"/>
                    <a:pt x="588" y="5"/>
                    <a:pt x="584" y="0"/>
                  </a:cubicBezTo>
                  <a:cubicBezTo>
                    <a:pt x="483" y="91"/>
                    <a:pt x="349" y="146"/>
                    <a:pt x="213" y="157"/>
                  </a:cubicBezTo>
                  <a:cubicBezTo>
                    <a:pt x="146" y="162"/>
                    <a:pt x="78" y="157"/>
                    <a:pt x="13" y="140"/>
                  </a:cubicBezTo>
                  <a:cubicBezTo>
                    <a:pt x="11" y="146"/>
                    <a:pt x="9" y="153"/>
                    <a:pt x="8" y="159"/>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5" name="Freeform 13">
              <a:extLst>
                <a:ext uri="{FF2B5EF4-FFF2-40B4-BE49-F238E27FC236}">
                  <a16:creationId xmlns:a16="http://schemas.microsoft.com/office/drawing/2014/main" id="{8B43434F-EC25-6249-B794-E236CD8C6A0C}"/>
                </a:ext>
              </a:extLst>
            </p:cNvPr>
            <p:cNvSpPr>
              <a:spLocks/>
            </p:cNvSpPr>
            <p:nvPr/>
          </p:nvSpPr>
          <p:spPr bwMode="auto">
            <a:xfrm>
              <a:off x="555305" y="1362019"/>
              <a:ext cx="2294990" cy="551035"/>
            </a:xfrm>
            <a:custGeom>
              <a:avLst/>
              <a:gdLst>
                <a:gd name="T0" fmla="*/ 260 w 491"/>
                <a:gd name="T1" fmla="*/ 3 h 118"/>
                <a:gd name="T2" fmla="*/ 0 w 491"/>
                <a:gd name="T3" fmla="*/ 94 h 118"/>
                <a:gd name="T4" fmla="*/ 16 w 491"/>
                <a:gd name="T5" fmla="*/ 118 h 118"/>
                <a:gd name="T6" fmla="*/ 253 w 491"/>
                <a:gd name="T7" fmla="*/ 36 h 118"/>
                <a:gd name="T8" fmla="*/ 261 w 491"/>
                <a:gd name="T9" fmla="*/ 36 h 118"/>
                <a:gd name="T10" fmla="*/ 479 w 491"/>
                <a:gd name="T11" fmla="*/ 71 h 118"/>
                <a:gd name="T12" fmla="*/ 485 w 491"/>
                <a:gd name="T13" fmla="*/ 54 h 118"/>
                <a:gd name="T14" fmla="*/ 491 w 491"/>
                <a:gd name="T15" fmla="*/ 42 h 118"/>
                <a:gd name="T16" fmla="*/ 392 w 491"/>
                <a:gd name="T17" fmla="*/ 11 h 118"/>
                <a:gd name="T18" fmla="*/ 260 w 491"/>
                <a:gd name="T19"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18">
                  <a:moveTo>
                    <a:pt x="260" y="3"/>
                  </a:moveTo>
                  <a:cubicBezTo>
                    <a:pt x="168" y="11"/>
                    <a:pt x="78" y="43"/>
                    <a:pt x="0" y="94"/>
                  </a:cubicBezTo>
                  <a:cubicBezTo>
                    <a:pt x="5" y="102"/>
                    <a:pt x="11" y="110"/>
                    <a:pt x="16" y="118"/>
                  </a:cubicBezTo>
                  <a:cubicBezTo>
                    <a:pt x="86" y="70"/>
                    <a:pt x="169" y="43"/>
                    <a:pt x="253" y="36"/>
                  </a:cubicBezTo>
                  <a:cubicBezTo>
                    <a:pt x="256" y="36"/>
                    <a:pt x="258" y="36"/>
                    <a:pt x="261" y="36"/>
                  </a:cubicBezTo>
                  <a:cubicBezTo>
                    <a:pt x="335" y="31"/>
                    <a:pt x="410" y="42"/>
                    <a:pt x="479" y="71"/>
                  </a:cubicBezTo>
                  <a:cubicBezTo>
                    <a:pt x="481" y="65"/>
                    <a:pt x="483" y="60"/>
                    <a:pt x="485" y="54"/>
                  </a:cubicBezTo>
                  <a:cubicBezTo>
                    <a:pt x="487" y="50"/>
                    <a:pt x="489" y="46"/>
                    <a:pt x="491" y="42"/>
                  </a:cubicBezTo>
                  <a:cubicBezTo>
                    <a:pt x="459" y="28"/>
                    <a:pt x="426" y="17"/>
                    <a:pt x="392" y="11"/>
                  </a:cubicBezTo>
                  <a:cubicBezTo>
                    <a:pt x="349" y="2"/>
                    <a:pt x="304" y="0"/>
                    <a:pt x="260" y="3"/>
                  </a:cubicBezTo>
                </a:path>
              </a:pathLst>
            </a:custGeom>
            <a:noFill/>
            <a:ln w="9525">
              <a:solidFill>
                <a:schemeClr val="bg1">
                  <a:alpha val="56000"/>
                </a:schemeClr>
              </a:solidFill>
              <a:round/>
              <a:headEnd/>
              <a:tailEnd/>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56" name="Title 1">
            <a:extLst>
              <a:ext uri="{FF2B5EF4-FFF2-40B4-BE49-F238E27FC236}">
                <a16:creationId xmlns:a16="http://schemas.microsoft.com/office/drawing/2014/main" id="{78B2D37D-D3A4-7E46-A2A3-DC368EF8C18A}"/>
              </a:ext>
            </a:extLst>
          </p:cNvPr>
          <p:cNvSpPr>
            <a:spLocks noGrp="1"/>
          </p:cNvSpPr>
          <p:nvPr>
            <p:ph type="title"/>
          </p:nvPr>
        </p:nvSpPr>
        <p:spPr>
          <a:xfrm>
            <a:off x="2627853" y="2686766"/>
            <a:ext cx="6582037" cy="1325563"/>
          </a:xfrm>
        </p:spPr>
        <p:txBody>
          <a:bodyPr>
            <a:normAutofit/>
          </a:bodyPr>
          <a:lstStyle/>
          <a:p>
            <a:pPr hangingPunct="0">
              <a:lnSpc>
                <a:spcPct val="150000"/>
              </a:lnSpc>
            </a:pPr>
            <a:r>
              <a:rPr lang="zh-CN" altLang="en-US" dirty="0">
                <a:solidFill>
                  <a:schemeClr val="bg1"/>
                </a:solidFill>
                <a:latin typeface="微软雅黑" pitchFamily="34" charset="-122"/>
                <a:ea typeface="微软雅黑" pitchFamily="34" charset="-122"/>
              </a:rPr>
              <a:t>基本数据类型和语法</a:t>
            </a:r>
            <a:endParaRPr lang="en-US" altLang="zh-CN" dirty="0">
              <a:solidFill>
                <a:schemeClr val="bg1"/>
              </a:solidFill>
              <a:latin typeface="微软雅黑" pitchFamily="34" charset="-122"/>
              <a:ea typeface="微软雅黑" pitchFamily="34" charset="-122"/>
            </a:endParaRPr>
          </a:p>
        </p:txBody>
      </p:sp>
      <p:sp>
        <p:nvSpPr>
          <p:cNvPr id="17" name="TextBox 58">
            <a:extLst>
              <a:ext uri="{FF2B5EF4-FFF2-40B4-BE49-F238E27FC236}">
                <a16:creationId xmlns:a16="http://schemas.microsoft.com/office/drawing/2014/main" id="{668B58CE-E832-F74F-A560-7E7AA9A8E481}"/>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8" name="TextBox 25">
            <a:extLst>
              <a:ext uri="{FF2B5EF4-FFF2-40B4-BE49-F238E27FC236}">
                <a16:creationId xmlns:a16="http://schemas.microsoft.com/office/drawing/2014/main" id="{E475BEBF-6B27-CB46-B2BD-BE71B3F75CD6}"/>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598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dirty="0">
                <a:solidFill>
                  <a:schemeClr val="bg1"/>
                </a:solidFill>
                <a:latin typeface="微软雅黑" panose="020B0503020204020204" pitchFamily="34" charset="-122"/>
                <a:ea typeface="微软雅黑" panose="020B0503020204020204" pitchFamily="34" charset="-122"/>
              </a:rPr>
              <a:t>Java</a:t>
            </a:r>
            <a:r>
              <a:rPr lang="zh-CN" altLang="en-US" dirty="0">
                <a:solidFill>
                  <a:schemeClr val="bg1"/>
                </a:solidFill>
                <a:latin typeface="微软雅黑" panose="020B0503020204020204" pitchFamily="34" charset="-122"/>
                <a:ea typeface="微软雅黑" panose="020B0503020204020204" pitchFamily="34" charset="-122"/>
              </a:rPr>
              <a:t>简介</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5D6919BB-78BA-0E49-8D89-7BAA3C8DF36F}"/>
              </a:ext>
            </a:extLst>
          </p:cNvPr>
          <p:cNvSpPr/>
          <p:nvPr/>
        </p:nvSpPr>
        <p:spPr>
          <a:xfrm>
            <a:off x="343521" y="1725078"/>
            <a:ext cx="6582037" cy="3698641"/>
          </a:xfrm>
          <a:prstGeom prst="rect">
            <a:avLst/>
          </a:prstGeom>
        </p:spPr>
        <p:txBody>
          <a:bodyPr wrap="square">
            <a:spAutoFit/>
          </a:bodyPr>
          <a:lstStyle/>
          <a:p>
            <a:pPr hangingPunct="0">
              <a:lnSpc>
                <a:spcPct val="150000"/>
              </a:lnSpc>
            </a:pPr>
            <a:r>
              <a:rPr lang="en-US" sz="3200" dirty="0">
                <a:solidFill>
                  <a:schemeClr val="bg1"/>
                </a:solidFill>
                <a:latin typeface="微软雅黑" panose="020B0503020204020204" pitchFamily="34" charset="-122"/>
                <a:ea typeface="微软雅黑" panose="020B0503020204020204" pitchFamily="34" charset="-122"/>
              </a:rPr>
              <a:t>Java</a:t>
            </a:r>
            <a:r>
              <a:rPr lang="zh-CN" altLang="en-US" sz="3200" dirty="0">
                <a:solidFill>
                  <a:schemeClr val="bg1"/>
                </a:solidFill>
                <a:latin typeface="微软雅黑" panose="020B0503020204020204" pitchFamily="34" charset="-122"/>
                <a:ea typeface="微软雅黑" panose="020B0503020204020204" pitchFamily="34" charset="-122"/>
              </a:rPr>
              <a:t>是由</a:t>
            </a:r>
            <a:r>
              <a:rPr lang="en-US" sz="3200" dirty="0">
                <a:solidFill>
                  <a:schemeClr val="bg1"/>
                </a:solidFill>
                <a:latin typeface="微软雅黑" panose="020B0503020204020204" pitchFamily="34" charset="-122"/>
                <a:ea typeface="微软雅黑" panose="020B0503020204020204" pitchFamily="34" charset="-122"/>
              </a:rPr>
              <a:t>Sun Microsystems</a:t>
            </a:r>
            <a:r>
              <a:rPr lang="zh-CN" altLang="en-US" sz="3200" dirty="0">
                <a:solidFill>
                  <a:schemeClr val="bg1"/>
                </a:solidFill>
                <a:latin typeface="微软雅黑" panose="020B0503020204020204" pitchFamily="34" charset="-122"/>
                <a:ea typeface="微软雅黑" panose="020B0503020204020204" pitchFamily="34" charset="-122"/>
              </a:rPr>
              <a:t>公司于</a:t>
            </a:r>
            <a:r>
              <a:rPr lang="en-US" altLang="zh-CN" sz="3200" dirty="0">
                <a:solidFill>
                  <a:schemeClr val="bg1"/>
                </a:solidFill>
                <a:latin typeface="微软雅黑" panose="020B0503020204020204" pitchFamily="34" charset="-122"/>
                <a:ea typeface="微软雅黑" panose="020B0503020204020204" pitchFamily="34" charset="-122"/>
              </a:rPr>
              <a:t>1995</a:t>
            </a:r>
            <a:r>
              <a:rPr lang="zh-CN" altLang="en-US" sz="3200" dirty="0">
                <a:solidFill>
                  <a:schemeClr val="bg1"/>
                </a:solidFill>
                <a:latin typeface="微软雅黑" panose="020B0503020204020204" pitchFamily="34" charset="-122"/>
                <a:ea typeface="微软雅黑" panose="020B0503020204020204" pitchFamily="34" charset="-122"/>
              </a:rPr>
              <a:t>年</a:t>
            </a:r>
            <a:r>
              <a:rPr lang="en-US" altLang="zh-CN" sz="3200" dirty="0">
                <a:solidFill>
                  <a:schemeClr val="bg1"/>
                </a:solidFill>
                <a:latin typeface="微软雅黑" panose="020B0503020204020204" pitchFamily="34" charset="-122"/>
                <a:ea typeface="微软雅黑" panose="020B0503020204020204" pitchFamily="34" charset="-122"/>
              </a:rPr>
              <a:t>5</a:t>
            </a:r>
            <a:r>
              <a:rPr lang="zh-CN" altLang="en-US" sz="3200" dirty="0">
                <a:solidFill>
                  <a:schemeClr val="bg1"/>
                </a:solidFill>
                <a:latin typeface="微软雅黑" panose="020B0503020204020204" pitchFamily="34" charset="-122"/>
                <a:ea typeface="微软雅黑" panose="020B0503020204020204" pitchFamily="34" charset="-122"/>
              </a:rPr>
              <a:t>月推出的</a:t>
            </a:r>
            <a:r>
              <a:rPr lang="en-US" sz="3200" dirty="0">
                <a:solidFill>
                  <a:schemeClr val="bg1"/>
                </a:solidFill>
                <a:latin typeface="微软雅黑" panose="020B0503020204020204" pitchFamily="34" charset="-122"/>
                <a:ea typeface="微软雅黑" panose="020B0503020204020204" pitchFamily="34" charset="-122"/>
              </a:rPr>
              <a:t>Java</a:t>
            </a:r>
            <a:r>
              <a:rPr lang="zh-CN" altLang="en-US" sz="3200" dirty="0">
                <a:solidFill>
                  <a:schemeClr val="bg1"/>
                </a:solidFill>
                <a:latin typeface="微软雅黑" panose="020B0503020204020204" pitchFamily="34" charset="-122"/>
                <a:ea typeface="微软雅黑" panose="020B0503020204020204" pitchFamily="34" charset="-122"/>
              </a:rPr>
              <a:t>面向对象程序设计语言和</a:t>
            </a:r>
            <a:r>
              <a:rPr lang="en-US" sz="3200" dirty="0">
                <a:solidFill>
                  <a:schemeClr val="bg1"/>
                </a:solidFill>
                <a:latin typeface="微软雅黑" panose="020B0503020204020204" pitchFamily="34" charset="-122"/>
                <a:ea typeface="微软雅黑" panose="020B0503020204020204" pitchFamily="34" charset="-122"/>
              </a:rPr>
              <a:t>Java</a:t>
            </a:r>
            <a:r>
              <a:rPr lang="zh-CN" altLang="en-US" sz="3200" dirty="0">
                <a:solidFill>
                  <a:schemeClr val="bg1"/>
                </a:solidFill>
                <a:latin typeface="微软雅黑" panose="020B0503020204020204" pitchFamily="34" charset="-122"/>
                <a:ea typeface="微软雅黑" panose="020B0503020204020204" pitchFamily="34" charset="-122"/>
              </a:rPr>
              <a:t>平台的总称。由</a:t>
            </a:r>
            <a:r>
              <a:rPr lang="en-US" sz="3200" dirty="0">
                <a:solidFill>
                  <a:schemeClr val="bg1"/>
                </a:solidFill>
                <a:latin typeface="微软雅黑" panose="020B0503020204020204" pitchFamily="34" charset="-122"/>
                <a:ea typeface="微软雅黑" panose="020B0503020204020204" pitchFamily="34" charset="-122"/>
              </a:rPr>
              <a:t>James Gosling</a:t>
            </a:r>
            <a:r>
              <a:rPr lang="zh-CN" altLang="en-US" sz="3200" dirty="0">
                <a:solidFill>
                  <a:schemeClr val="bg1"/>
                </a:solidFill>
                <a:latin typeface="微软雅黑" panose="020B0503020204020204" pitchFamily="34" charset="-122"/>
                <a:ea typeface="微软雅黑" panose="020B0503020204020204" pitchFamily="34" charset="-122"/>
              </a:rPr>
              <a:t>和同事们共同研发，并在</a:t>
            </a:r>
            <a:r>
              <a:rPr lang="en-US" altLang="zh-CN" sz="3200" dirty="0">
                <a:solidFill>
                  <a:schemeClr val="bg1"/>
                </a:solidFill>
                <a:latin typeface="微软雅黑" panose="020B0503020204020204" pitchFamily="34" charset="-122"/>
                <a:ea typeface="微软雅黑" panose="020B0503020204020204" pitchFamily="34" charset="-122"/>
              </a:rPr>
              <a:t>1995</a:t>
            </a:r>
            <a:r>
              <a:rPr lang="zh-CN" altLang="en-US" sz="3200" dirty="0">
                <a:solidFill>
                  <a:schemeClr val="bg1"/>
                </a:solidFill>
                <a:latin typeface="微软雅黑" panose="020B0503020204020204" pitchFamily="34" charset="-122"/>
                <a:ea typeface="微软雅黑" panose="020B0503020204020204" pitchFamily="34" charset="-122"/>
              </a:rPr>
              <a:t>年正式推出。</a:t>
            </a:r>
            <a:endParaRPr lang="en-US" altLang="zh-CN" sz="32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FF7043D4-821F-5443-A90D-5F83FF2336CE}"/>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88BFE0BD-A243-A349-8854-08E5A8ED715E}"/>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35DC0D8F-E2C2-8A47-8E3F-D425254A37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92257" y="2331962"/>
            <a:ext cx="4621855" cy="2484871"/>
          </a:xfrm>
          <a:prstGeom prst="rect">
            <a:avLst/>
          </a:prstGeom>
        </p:spPr>
      </p:pic>
    </p:spTree>
    <p:extLst>
      <p:ext uri="{BB962C8B-B14F-4D97-AF65-F5344CB8AC3E}">
        <p14:creationId xmlns:p14="http://schemas.microsoft.com/office/powerpoint/2010/main" val="176765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5C9397-6254-4FA0-AFAA-855C5FB09C2C}"/>
              </a:ext>
            </a:extLst>
          </p:cNvPr>
          <p:cNvSpPr>
            <a:spLocks noGrp="1"/>
          </p:cNvSpPr>
          <p:nvPr>
            <p:ph type="title"/>
          </p:nvPr>
        </p:nvSpPr>
        <p:spPr>
          <a:xfrm>
            <a:off x="343522" y="251261"/>
            <a:ext cx="6582037" cy="1325563"/>
          </a:xfrm>
        </p:spPr>
        <p:txBody>
          <a:bodyPr/>
          <a:lstStyle/>
          <a:p>
            <a:r>
              <a:rPr lang="en-US" altLang="zh-CN" dirty="0">
                <a:solidFill>
                  <a:schemeClr val="bg1"/>
                </a:solidFill>
                <a:latin typeface="微软雅黑" panose="020B0503020204020204" pitchFamily="34" charset="-122"/>
                <a:ea typeface="微软雅黑" panose="020B0503020204020204" pitchFamily="34" charset="-122"/>
              </a:rPr>
              <a:t>Java</a:t>
            </a:r>
            <a:r>
              <a:rPr lang="zh-CN" altLang="en-US" dirty="0">
                <a:solidFill>
                  <a:schemeClr val="bg1"/>
                </a:solidFill>
                <a:latin typeface="微软雅黑" panose="020B0503020204020204" pitchFamily="34" charset="-122"/>
                <a:ea typeface="微软雅黑" panose="020B0503020204020204" pitchFamily="34" charset="-122"/>
              </a:rPr>
              <a:t>发展历史</a:t>
            </a:r>
            <a:endParaRPr lang="en-US" dirty="0">
              <a:solidFill>
                <a:schemeClr val="bg1"/>
              </a:solidFill>
              <a:latin typeface="微软雅黑" panose="020B0503020204020204" pitchFamily="34" charset="-122"/>
              <a:ea typeface="微软雅黑" panose="020B0503020204020204" pitchFamily="34" charset="-122"/>
            </a:endParaRPr>
          </a:p>
        </p:txBody>
      </p:sp>
      <p:sp>
        <p:nvSpPr>
          <p:cNvPr id="10" name="TextBox 5">
            <a:extLst>
              <a:ext uri="{FF2B5EF4-FFF2-40B4-BE49-F238E27FC236}">
                <a16:creationId xmlns:a16="http://schemas.microsoft.com/office/drawing/2014/main" id="{80F2592B-E132-724B-888C-2BDDFB8C7732}"/>
              </a:ext>
            </a:extLst>
          </p:cNvPr>
          <p:cNvSpPr txBox="1"/>
          <p:nvPr/>
        </p:nvSpPr>
        <p:spPr>
          <a:xfrm>
            <a:off x="757694" y="1576824"/>
            <a:ext cx="4104456" cy="110799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50000"/>
              </a:lnSpc>
              <a:spcBef>
                <a:spcPts val="0"/>
              </a:spcBef>
              <a:spcAft>
                <a:spcPts val="0"/>
              </a:spcAft>
              <a:buClrTx/>
              <a:buSzTx/>
            </a:pPr>
            <a:r>
              <a:rPr kumimoji="0" lang="zh-CN" altLang="en-US"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rPr>
              <a:t>微软雅黑</a:t>
            </a:r>
            <a:endParaRPr kumimoji="0" lang="en-US" altLang="zh-CN" sz="4400" b="0" i="0" u="none" strike="noStrike" cap="none" spc="0" normalizeH="0" baseline="0" dirty="0">
              <a:ln>
                <a:noFill/>
              </a:ln>
              <a:solidFill>
                <a:schemeClr val="bg1"/>
              </a:solidFill>
              <a:effectLst/>
              <a:uFillTx/>
              <a:latin typeface="微软雅黑" panose="020B0503020204020204" pitchFamily="34" charset="-122"/>
              <a:ea typeface="微软雅黑" panose="020B0503020204020204" pitchFamily="34" charset="-122"/>
              <a:sym typeface="Times New Roman" panose="02020603050405020304"/>
            </a:endParaRPr>
          </a:p>
        </p:txBody>
      </p:sp>
      <p:sp>
        <p:nvSpPr>
          <p:cNvPr id="11" name="Rectangle 10">
            <a:extLst>
              <a:ext uri="{FF2B5EF4-FFF2-40B4-BE49-F238E27FC236}">
                <a16:creationId xmlns:a16="http://schemas.microsoft.com/office/drawing/2014/main" id="{BA43AA9C-3044-AA42-BF6D-A5B144540D90}"/>
              </a:ext>
            </a:extLst>
          </p:cNvPr>
          <p:cNvSpPr/>
          <p:nvPr/>
        </p:nvSpPr>
        <p:spPr>
          <a:xfrm>
            <a:off x="724624" y="2750365"/>
            <a:ext cx="3102131" cy="988347"/>
          </a:xfrm>
          <a:prstGeom prst="rect">
            <a:avLst/>
          </a:prstGeom>
        </p:spPr>
        <p:txBody>
          <a:bodyPr wrap="none">
            <a:spAutoFit/>
          </a:bodyPr>
          <a:lstStyle/>
          <a:p>
            <a:pPr hangingPunct="0">
              <a:lnSpc>
                <a:spcPct val="150000"/>
              </a:lnSpc>
            </a:pPr>
            <a:r>
              <a:rPr lang="zh-CN" altLang="en-US" sz="4400" dirty="0">
                <a:solidFill>
                  <a:schemeClr val="bg1"/>
                </a:solidFill>
                <a:latin typeface="微软雅黑" panose="020B0503020204020204" pitchFamily="34" charset="-122"/>
                <a:ea typeface="微软雅黑" panose="020B0503020204020204" pitchFamily="34" charset="-122"/>
                <a:sym typeface="Times New Roman" panose="02020603050405020304"/>
              </a:rPr>
              <a:t>一级字号</a:t>
            </a:r>
            <a:r>
              <a:rPr lang="en-US" altLang="zh-CN" sz="4400" dirty="0">
                <a:solidFill>
                  <a:schemeClr val="bg1"/>
                </a:solidFill>
                <a:latin typeface="微软雅黑" panose="020B0503020204020204" pitchFamily="34" charset="-122"/>
                <a:ea typeface="微软雅黑" panose="020B0503020204020204" pitchFamily="34" charset="-122"/>
                <a:sym typeface="Times New Roman" panose="02020603050405020304"/>
              </a:rPr>
              <a:t>44</a:t>
            </a:r>
          </a:p>
        </p:txBody>
      </p:sp>
      <p:sp>
        <p:nvSpPr>
          <p:cNvPr id="12" name="Rectangle 11">
            <a:extLst>
              <a:ext uri="{FF2B5EF4-FFF2-40B4-BE49-F238E27FC236}">
                <a16:creationId xmlns:a16="http://schemas.microsoft.com/office/drawing/2014/main" id="{79695191-0F20-E943-9583-940F6D1492C4}"/>
              </a:ext>
            </a:extLst>
          </p:cNvPr>
          <p:cNvSpPr/>
          <p:nvPr/>
        </p:nvSpPr>
        <p:spPr>
          <a:xfrm>
            <a:off x="724624" y="3673270"/>
            <a:ext cx="2839239" cy="906851"/>
          </a:xfrm>
          <a:prstGeom prst="rect">
            <a:avLst/>
          </a:prstGeom>
        </p:spPr>
        <p:txBody>
          <a:bodyPr wrap="none">
            <a:spAutoFit/>
          </a:bodyPr>
          <a:lstStyle/>
          <a:p>
            <a:pPr hangingPunct="0">
              <a:lnSpc>
                <a:spcPct val="150000"/>
              </a:lnSpc>
            </a:pPr>
            <a:r>
              <a:rPr lang="zh-CN" altLang="en-US" sz="4000" dirty="0">
                <a:solidFill>
                  <a:schemeClr val="bg1"/>
                </a:solidFill>
                <a:latin typeface="微软雅黑" panose="020B0503020204020204" pitchFamily="34" charset="-122"/>
                <a:ea typeface="微软雅黑" panose="020B0503020204020204" pitchFamily="34" charset="-122"/>
                <a:sym typeface="Times New Roman" panose="02020603050405020304"/>
              </a:rPr>
              <a:t>二级字号</a:t>
            </a:r>
            <a:r>
              <a:rPr lang="en-US" altLang="zh-CN" sz="4000" dirty="0">
                <a:solidFill>
                  <a:schemeClr val="bg1"/>
                </a:solidFill>
                <a:latin typeface="微软雅黑" panose="020B0503020204020204" pitchFamily="34" charset="-122"/>
                <a:ea typeface="微软雅黑" panose="020B0503020204020204" pitchFamily="34" charset="-122"/>
                <a:sym typeface="Times New Roman" panose="02020603050405020304"/>
              </a:rPr>
              <a:t>40</a:t>
            </a:r>
          </a:p>
        </p:txBody>
      </p:sp>
      <p:sp>
        <p:nvSpPr>
          <p:cNvPr id="13" name="Rectangle 12">
            <a:extLst>
              <a:ext uri="{FF2B5EF4-FFF2-40B4-BE49-F238E27FC236}">
                <a16:creationId xmlns:a16="http://schemas.microsoft.com/office/drawing/2014/main" id="{6965D366-D4C1-0940-A2CB-E3E2670AA47D}"/>
              </a:ext>
            </a:extLst>
          </p:cNvPr>
          <p:cNvSpPr/>
          <p:nvPr/>
        </p:nvSpPr>
        <p:spPr>
          <a:xfrm>
            <a:off x="724624" y="4571612"/>
            <a:ext cx="2040943" cy="662489"/>
          </a:xfrm>
          <a:prstGeom prst="rect">
            <a:avLst/>
          </a:prstGeom>
        </p:spPr>
        <p:txBody>
          <a:bodyPr wrap="none">
            <a:spAutoFit/>
          </a:bodyPr>
          <a:lstStyle/>
          <a:p>
            <a:pPr hangingPunct="0">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三级字号</a:t>
            </a:r>
            <a:r>
              <a:rPr lang="en-US" altLang="zh-CN" sz="2800" dirty="0">
                <a:solidFill>
                  <a:schemeClr val="bg1"/>
                </a:solidFill>
                <a:latin typeface="微软雅黑" panose="020B0503020204020204" pitchFamily="34" charset="-122"/>
                <a:ea typeface="微软雅黑" panose="020B0503020204020204" pitchFamily="34" charset="-122"/>
              </a:rPr>
              <a:t>28</a:t>
            </a:r>
          </a:p>
        </p:txBody>
      </p:sp>
      <p:sp>
        <p:nvSpPr>
          <p:cNvPr id="14" name="Rectangle 13">
            <a:extLst>
              <a:ext uri="{FF2B5EF4-FFF2-40B4-BE49-F238E27FC236}">
                <a16:creationId xmlns:a16="http://schemas.microsoft.com/office/drawing/2014/main" id="{41C4B409-C2B6-9947-B9FC-F1EA0CF4D289}"/>
              </a:ext>
            </a:extLst>
          </p:cNvPr>
          <p:cNvSpPr/>
          <p:nvPr/>
        </p:nvSpPr>
        <p:spPr>
          <a:xfrm>
            <a:off x="724624" y="5415475"/>
            <a:ext cx="2207656" cy="540341"/>
          </a:xfrm>
          <a:prstGeom prst="rect">
            <a:avLst/>
          </a:prstGeom>
        </p:spPr>
        <p:txBody>
          <a:bodyPr wrap="none">
            <a:spAutoFit/>
          </a:bodyPr>
          <a:lstStyle/>
          <a:p>
            <a:pPr hangingPunct="0">
              <a:lnSpc>
                <a:spcPct val="150000"/>
              </a:lnSpc>
            </a:pPr>
            <a:r>
              <a:rPr lang="zh-CN" altLang="en-US" sz="2200" dirty="0">
                <a:solidFill>
                  <a:schemeClr val="bg1"/>
                </a:solidFill>
                <a:latin typeface="微软雅黑" panose="020B0503020204020204" pitchFamily="34" charset="-122"/>
                <a:ea typeface="微软雅黑" panose="020B0503020204020204" pitchFamily="34" charset="-122"/>
              </a:rPr>
              <a:t>三级以下字号</a:t>
            </a:r>
            <a:r>
              <a:rPr lang="en-US" altLang="zh-CN" sz="2200" dirty="0">
                <a:solidFill>
                  <a:schemeClr val="bg1"/>
                </a:solidFill>
                <a:latin typeface="微软雅黑" panose="020B0503020204020204" pitchFamily="34" charset="-122"/>
                <a:ea typeface="微软雅黑" panose="020B0503020204020204" pitchFamily="34" charset="-122"/>
              </a:rPr>
              <a:t>22</a:t>
            </a:r>
            <a:endParaRPr lang="zh-CN" altLang="en-US" sz="2200" dirty="0">
              <a:solidFill>
                <a:schemeClr val="bg1"/>
              </a:solidFill>
              <a:latin typeface="微软雅黑" panose="020B0503020204020204" pitchFamily="34" charset="-122"/>
              <a:ea typeface="微软雅黑" panose="020B0503020204020204" pitchFamily="34" charset="-122"/>
              <a:sym typeface="Times New Roman" panose="02020603050405020304"/>
            </a:endParaRPr>
          </a:p>
        </p:txBody>
      </p:sp>
      <p:sp>
        <p:nvSpPr>
          <p:cNvPr id="15" name="TextBox 58">
            <a:extLst>
              <a:ext uri="{FF2B5EF4-FFF2-40B4-BE49-F238E27FC236}">
                <a16:creationId xmlns:a16="http://schemas.microsoft.com/office/drawing/2014/main" id="{777EF534-8572-3648-B205-1D419DF7DAF3}"/>
              </a:ext>
            </a:extLst>
          </p:cNvPr>
          <p:cNvSpPr txBox="1"/>
          <p:nvPr/>
        </p:nvSpPr>
        <p:spPr>
          <a:xfrm>
            <a:off x="8949995" y="666204"/>
            <a:ext cx="286411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5.2 Java</a:t>
            </a:r>
            <a:r>
              <a:rPr lang="zh-CN" altLang="en-US" sz="2400" dirty="0">
                <a:solidFill>
                  <a:schemeClr val="bg1"/>
                </a:solidFill>
                <a:latin typeface="微软雅黑" panose="020B0503020204020204" pitchFamily="34" charset="-122"/>
                <a:ea typeface="微软雅黑" panose="020B0503020204020204" pitchFamily="34" charset="-122"/>
              </a:rPr>
              <a:t>的基础知识</a:t>
            </a:r>
            <a:endParaRPr lang="en-US" sz="2400" dirty="0">
              <a:solidFill>
                <a:schemeClr val="bg1"/>
              </a:solidFill>
              <a:latin typeface="微软雅黑" panose="020B0503020204020204" pitchFamily="34" charset="-122"/>
              <a:ea typeface="微软雅黑" panose="020B0503020204020204" pitchFamily="34" charset="-122"/>
            </a:endParaRPr>
          </a:p>
        </p:txBody>
      </p:sp>
      <p:sp>
        <p:nvSpPr>
          <p:cNvPr id="16" name="TextBox 25">
            <a:extLst>
              <a:ext uri="{FF2B5EF4-FFF2-40B4-BE49-F238E27FC236}">
                <a16:creationId xmlns:a16="http://schemas.microsoft.com/office/drawing/2014/main" id="{6B51300B-49F4-B24C-BA06-B5EB7C8F50EC}"/>
              </a:ext>
            </a:extLst>
          </p:cNvPr>
          <p:cNvSpPr txBox="1"/>
          <p:nvPr/>
        </p:nvSpPr>
        <p:spPr>
          <a:xfrm>
            <a:off x="8949995" y="296872"/>
            <a:ext cx="2339102" cy="461665"/>
          </a:xfrm>
          <a:prstGeom prst="rect">
            <a:avLst/>
          </a:prstGeom>
          <a:noFill/>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春松客服大讲堂</a:t>
            </a:r>
            <a:endParaRPr lang="en-US" sz="2400" dirty="0">
              <a:solidFill>
                <a:schemeClr val="bg1"/>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10B53B25-C99C-704D-A707-D884CD639F6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944366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4598EE"/>
            </a:gs>
            <a:gs pos="100000">
              <a:srgbClr val="1272C4"/>
            </a:gs>
          </a:gsLst>
          <a:lin ang="5400000" scaled="0"/>
        </a:gradFill>
        <a:ln>
          <a:noFill/>
        </a:ln>
      </a:spPr>
      <a:bodyPr anchor="ctr"/>
      <a:lstStyle>
        <a:defPPr algn="ctr" fontAlgn="auto">
          <a:defRPr noProof="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atopera_Workshop_招聘机器人3" id="{32C80897-EDE8-F541-9DDA-3E74D120CFCF}" vid="{76310001-9CE8-7A42-9061-A2C664E19A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2951</TotalTime>
  <Words>4180</Words>
  <Application>Microsoft Office PowerPoint</Application>
  <PresentationFormat>宽屏</PresentationFormat>
  <Paragraphs>452</Paragraphs>
  <Slides>39</Slides>
  <Notes>32</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微软雅黑</vt:lpstr>
      <vt:lpstr>微软雅黑</vt:lpstr>
      <vt:lpstr>Segoe UI Historic</vt:lpstr>
      <vt:lpstr>Arial</vt:lpstr>
      <vt:lpstr>Calibri Light</vt:lpstr>
      <vt:lpstr>优设标题黑</vt:lpstr>
      <vt:lpstr>Calibri</vt:lpstr>
      <vt:lpstr>Office Theme</vt:lpstr>
      <vt:lpstr>PowerPoint 演示文稿</vt:lpstr>
      <vt:lpstr>PowerPoint 演示文稿</vt:lpstr>
      <vt:lpstr>PowerPoint 演示文稿</vt:lpstr>
      <vt:lpstr>自我介绍</vt:lpstr>
      <vt:lpstr>分享大纲</vt:lpstr>
      <vt:lpstr>示例代码</vt:lpstr>
      <vt:lpstr>基本数据类型和语法</vt:lpstr>
      <vt:lpstr>Java简介</vt:lpstr>
      <vt:lpstr>Java发展历史</vt:lpstr>
      <vt:lpstr>Java Application</vt:lpstr>
      <vt:lpstr>JVM Architecture</vt:lpstr>
      <vt:lpstr>JDK, JRE and JVM</vt:lpstr>
      <vt:lpstr>基础数据类型</vt:lpstr>
      <vt:lpstr>控制流</vt:lpstr>
      <vt:lpstr>异常处理</vt:lpstr>
      <vt:lpstr>异常处理</vt:lpstr>
      <vt:lpstr>异常处理</vt:lpstr>
      <vt:lpstr>关键字</vt:lpstr>
      <vt:lpstr>Java 8 新特性</vt:lpstr>
      <vt:lpstr>反射和切面编程</vt:lpstr>
      <vt:lpstr>反射</vt:lpstr>
      <vt:lpstr>AspectJ</vt:lpstr>
      <vt:lpstr>PowerPoint 演示文稿</vt:lpstr>
      <vt:lpstr>反射，AOP</vt:lpstr>
      <vt:lpstr>面向对象编程</vt:lpstr>
      <vt:lpstr>抽象（Abstraction）</vt:lpstr>
      <vt:lpstr>封装（Encapsulation）</vt:lpstr>
      <vt:lpstr>继承（Inheritance）</vt:lpstr>
      <vt:lpstr>多态（Polymorphism）</vt:lpstr>
      <vt:lpstr>面向对象</vt:lpstr>
      <vt:lpstr>Java设计模式</vt:lpstr>
      <vt:lpstr>文字要求</vt:lpstr>
      <vt:lpstr>洋葱模型</vt:lpstr>
      <vt:lpstr>演示代码</vt:lpstr>
      <vt:lpstr>延伸阅读</vt:lpstr>
      <vt:lpstr>代码阅读提示</vt:lpstr>
      <vt:lpstr>代码结构</vt:lpstr>
      <vt:lpstr>PowerPoint 演示文稿</vt:lpstr>
      <vt:lpstr>资源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Hai Liang Wang</dc:creator>
  <cp:lastModifiedBy>WANG Hai Liang</cp:lastModifiedBy>
  <cp:revision>1980</cp:revision>
  <dcterms:created xsi:type="dcterms:W3CDTF">2018-12-15T14:21:46Z</dcterms:created>
  <dcterms:modified xsi:type="dcterms:W3CDTF">2021-11-28T11:50:33Z</dcterms:modified>
</cp:coreProperties>
</file>